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2" r:id="rId1"/>
  </p:sldMasterIdLst>
  <p:notesMasterIdLst>
    <p:notesMasterId r:id="rId4"/>
  </p:notesMasterIdLst>
  <p:handoutMasterIdLst>
    <p:handoutMasterId r:id="rId5"/>
  </p:handoutMasterIdLst>
  <p:sldIdLst>
    <p:sldId id="268" r:id="rId2"/>
    <p:sldId id="280" r:id="rId3"/>
  </p:sldIdLst>
  <p:sldSz cx="9144000" cy="6858000" type="screen4x3"/>
  <p:notesSz cx="6805613" cy="9944100"/>
  <p:defaultTextStyle>
    <a:defPPr>
      <a:defRPr lang="nb-NO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71"/>
    <a:srgbClr val="39AEBB"/>
    <a:srgbClr val="AD2E3D"/>
    <a:srgbClr val="E7832F"/>
    <a:srgbClr val="342C26"/>
    <a:srgbClr val="8A204D"/>
    <a:srgbClr val="9966FF"/>
    <a:srgbClr val="971C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906" autoAdjust="0"/>
    <p:restoredTop sz="93407" autoAdjust="0"/>
  </p:normalViewPr>
  <p:slideViewPr>
    <p:cSldViewPr snapToGrid="0" snapToObjects="1">
      <p:cViewPr>
        <p:scale>
          <a:sx n="60" d="100"/>
          <a:sy n="60" d="100"/>
        </p:scale>
        <p:origin x="-3096" y="-12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BEC8039-4CFA-4CA9-B088-AF7519B2E0EC}" type="datetimeFigureOut">
              <a:rPr lang="nb-NO"/>
              <a:pPr>
                <a:defRPr/>
              </a:pPr>
              <a:t>25.02.2014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73CEF5A-0519-48F6-964C-77C476B626B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7182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82200B-3E92-47F0-889C-638DF6DD25C1}" type="datetimeFigureOut">
              <a:rPr lang="nb-NO"/>
              <a:pPr>
                <a:defRPr/>
              </a:pPr>
              <a:t>25.02.2014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Click to edit Master text styles</a:t>
            </a:r>
          </a:p>
          <a:p>
            <a:pPr lvl="1"/>
            <a:r>
              <a:rPr lang="nb-NO" noProof="0" smtClean="0"/>
              <a:t>Second level</a:t>
            </a:r>
          </a:p>
          <a:p>
            <a:pPr lvl="2"/>
            <a:r>
              <a:rPr lang="nb-NO" noProof="0" smtClean="0"/>
              <a:t>Third level</a:t>
            </a:r>
          </a:p>
          <a:p>
            <a:pPr lvl="3"/>
            <a:r>
              <a:rPr lang="nb-NO" noProof="0" smtClean="0"/>
              <a:t>Fourth level</a:t>
            </a:r>
          </a:p>
          <a:p>
            <a:pPr lvl="4"/>
            <a:r>
              <a:rPr lang="nb-NO" noProof="0" smtClean="0"/>
              <a:t>Fifth level</a:t>
            </a:r>
            <a:endParaRPr lang="nb-NO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987131-F4B5-45DC-A061-F9B9455C21F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11412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6" descr="PP_grunnmal 254x195_alt 2_EN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050"/>
            <a:ext cx="9144000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NZ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NZ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8EE2D-9360-45BF-88F0-CBC345D29FCE}" type="datetimeFigureOut">
              <a:rPr lang="en-NZ"/>
              <a:pPr>
                <a:defRPr/>
              </a:pPr>
              <a:t>25/02/2014</a:t>
            </a:fld>
            <a:endParaRPr lang="en-NZ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9E9D8-A392-4F67-B61A-7F5566B328D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06087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 userDrawn="1"/>
        </p:nvSpPr>
        <p:spPr>
          <a:xfrm>
            <a:off x="0" y="6497638"/>
            <a:ext cx="1260475" cy="360362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/>
          </a:p>
        </p:txBody>
      </p:sp>
      <p:sp>
        <p:nvSpPr>
          <p:cNvPr id="5" name="Rectangle 11"/>
          <p:cNvSpPr/>
          <p:nvPr userDrawn="1"/>
        </p:nvSpPr>
        <p:spPr>
          <a:xfrm>
            <a:off x="1260475" y="6497638"/>
            <a:ext cx="7883525" cy="360362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/>
          </a:p>
        </p:txBody>
      </p:sp>
      <p:cxnSp>
        <p:nvCxnSpPr>
          <p:cNvPr id="6" name="Straight Connector 13"/>
          <p:cNvCxnSpPr/>
          <p:nvPr userDrawn="1"/>
        </p:nvCxnSpPr>
        <p:spPr>
          <a:xfrm>
            <a:off x="0" y="1495929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Bilde 9" descr="Eng_logo_NIPH_hvit teks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538913"/>
            <a:ext cx="61595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NZ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NZ"/>
          </a:p>
        </p:txBody>
      </p:sp>
      <p:sp>
        <p:nvSpPr>
          <p:cNvPr id="8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8594C-7BAF-4D04-9EBA-C73C1EFC44A3}" type="datetimeFigureOut">
              <a:rPr lang="en-NZ"/>
              <a:pPr>
                <a:defRPr/>
              </a:pPr>
              <a:t>25/02/2014</a:t>
            </a:fld>
            <a:endParaRPr lang="en-NZ"/>
          </a:p>
        </p:txBody>
      </p:sp>
      <p:sp>
        <p:nvSpPr>
          <p:cNvPr id="9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0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DE590-472E-4593-B462-035034554C9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97175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 userDrawn="1"/>
        </p:nvSpPr>
        <p:spPr>
          <a:xfrm rot="5400000">
            <a:off x="-450056" y="450056"/>
            <a:ext cx="1260475" cy="360363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/>
          </a:p>
        </p:txBody>
      </p:sp>
      <p:sp>
        <p:nvSpPr>
          <p:cNvPr id="5" name="Rectangle 11"/>
          <p:cNvSpPr/>
          <p:nvPr userDrawn="1"/>
        </p:nvSpPr>
        <p:spPr>
          <a:xfrm rot="5400000">
            <a:off x="-2618581" y="3879056"/>
            <a:ext cx="5597525" cy="360363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/>
          </a:p>
        </p:txBody>
      </p:sp>
      <p:cxnSp>
        <p:nvCxnSpPr>
          <p:cNvPr id="6" name="Straight Connector 13"/>
          <p:cNvCxnSpPr/>
          <p:nvPr userDrawn="1"/>
        </p:nvCxnSpPr>
        <p:spPr>
          <a:xfrm rot="5400000" flipH="1" flipV="1">
            <a:off x="3127870" y="3429000"/>
            <a:ext cx="6858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Bilde 9" descr="Eng_logo_NIPH_hvit teks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" y="404813"/>
            <a:ext cx="303212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NZ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NZ"/>
          </a:p>
        </p:txBody>
      </p:sp>
      <p:sp>
        <p:nvSpPr>
          <p:cNvPr id="8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E318-8A6B-4AE0-9261-3884650FFAAB}" type="datetimeFigureOut">
              <a:rPr lang="en-NZ"/>
              <a:pPr>
                <a:defRPr/>
              </a:pPr>
              <a:t>25/02/2014</a:t>
            </a:fld>
            <a:endParaRPr lang="en-NZ"/>
          </a:p>
        </p:txBody>
      </p:sp>
      <p:sp>
        <p:nvSpPr>
          <p:cNvPr id="9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0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7BFD4-0901-4D53-8B56-BADAF147C7F9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2187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3000681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>
          <a:xfrm>
            <a:off x="0" y="6497638"/>
            <a:ext cx="1260475" cy="360362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nb-NO" kern="0">
              <a:solidFill>
                <a:sysClr val="window" lastClr="FFFFFF"/>
              </a:solidFill>
              <a:latin typeface="Calibri"/>
              <a:cs typeface="+mn-cs"/>
            </a:endParaRPr>
          </a:p>
        </p:txBody>
      </p:sp>
      <p:sp>
        <p:nvSpPr>
          <p:cNvPr id="5" name="Rectangle 12"/>
          <p:cNvSpPr/>
          <p:nvPr userDrawn="1"/>
        </p:nvSpPr>
        <p:spPr>
          <a:xfrm>
            <a:off x="1260475" y="6497638"/>
            <a:ext cx="7883525" cy="360362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nb-NO" kern="0">
              <a:solidFill>
                <a:sysClr val="window" lastClr="FFFFFF"/>
              </a:solidFill>
              <a:latin typeface="Calibri"/>
              <a:cs typeface="+mn-cs"/>
            </a:endParaRPr>
          </a:p>
        </p:txBody>
      </p:sp>
      <p:cxnSp>
        <p:nvCxnSpPr>
          <p:cNvPr id="6" name="Straight Connector 14"/>
          <p:cNvCxnSpPr/>
          <p:nvPr userDrawn="1"/>
        </p:nvCxnSpPr>
        <p:spPr>
          <a:xfrm>
            <a:off x="0" y="1495929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Bilde 9" descr="Eng_logo_NIPH_hvit teks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538913"/>
            <a:ext cx="61595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NZ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NZ"/>
          </a:p>
        </p:txBody>
      </p:sp>
      <p:sp>
        <p:nvSpPr>
          <p:cNvPr id="8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A269-232C-4920-8691-0044849448A7}" type="datetimeFigureOut">
              <a:rPr lang="en-NZ"/>
              <a:pPr>
                <a:defRPr/>
              </a:pPr>
              <a:t>25/02/2014</a:t>
            </a:fld>
            <a:endParaRPr lang="en-NZ"/>
          </a:p>
        </p:txBody>
      </p:sp>
      <p:sp>
        <p:nvSpPr>
          <p:cNvPr id="9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0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43297-081D-4BFE-ABC7-81F36989139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06318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en-NZ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6CF8A-4736-4C66-81CE-8FC509B9CA91}" type="datetimeFigureOut">
              <a:rPr lang="en-NZ"/>
              <a:pPr>
                <a:defRPr/>
              </a:pPr>
              <a:t>25/02/2014</a:t>
            </a:fld>
            <a:endParaRPr lang="en-NZ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07622-AAB5-4640-8417-661CBB25BB7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16208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/>
          <p:nvPr userDrawn="1"/>
        </p:nvSpPr>
        <p:spPr>
          <a:xfrm>
            <a:off x="0" y="6497638"/>
            <a:ext cx="1260475" cy="360362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/>
          </a:p>
        </p:txBody>
      </p:sp>
      <p:sp>
        <p:nvSpPr>
          <p:cNvPr id="6" name="Rectangle 12"/>
          <p:cNvSpPr/>
          <p:nvPr userDrawn="1"/>
        </p:nvSpPr>
        <p:spPr>
          <a:xfrm>
            <a:off x="1260475" y="6497638"/>
            <a:ext cx="7883525" cy="360362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/>
          </a:p>
        </p:txBody>
      </p:sp>
      <p:cxnSp>
        <p:nvCxnSpPr>
          <p:cNvPr id="7" name="Straight Connector 14"/>
          <p:cNvCxnSpPr/>
          <p:nvPr userDrawn="1"/>
        </p:nvCxnSpPr>
        <p:spPr>
          <a:xfrm>
            <a:off x="0" y="1495929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e 11" descr="Eng_logo_NIPH_hvit teks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538913"/>
            <a:ext cx="61595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NZ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NZ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NZ"/>
          </a:p>
        </p:txBody>
      </p:sp>
      <p:sp>
        <p:nvSpPr>
          <p:cNvPr id="9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559D5-DE23-482C-86CF-F873FB07BAAF}" type="datetimeFigureOut">
              <a:rPr lang="en-NZ"/>
              <a:pPr>
                <a:defRPr/>
              </a:pPr>
              <a:t>25/02/2014</a:t>
            </a:fld>
            <a:endParaRPr lang="en-NZ"/>
          </a:p>
        </p:txBody>
      </p:sp>
      <p:sp>
        <p:nvSpPr>
          <p:cNvPr id="10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1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355C8-8CA7-45AA-869E-00AE3645F897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28357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/>
          <p:nvPr userDrawn="1"/>
        </p:nvSpPr>
        <p:spPr>
          <a:xfrm>
            <a:off x="0" y="6497638"/>
            <a:ext cx="1260475" cy="360362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/>
          </a:p>
        </p:txBody>
      </p:sp>
      <p:sp>
        <p:nvSpPr>
          <p:cNvPr id="8" name="Rectangle 13"/>
          <p:cNvSpPr/>
          <p:nvPr userDrawn="1"/>
        </p:nvSpPr>
        <p:spPr>
          <a:xfrm>
            <a:off x="1260475" y="6497638"/>
            <a:ext cx="7883525" cy="360362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/>
          </a:p>
        </p:txBody>
      </p:sp>
      <p:cxnSp>
        <p:nvCxnSpPr>
          <p:cNvPr id="9" name="Straight Connector 15"/>
          <p:cNvCxnSpPr/>
          <p:nvPr userDrawn="1"/>
        </p:nvCxnSpPr>
        <p:spPr>
          <a:xfrm>
            <a:off x="0" y="1469832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e 10" descr="Eng_logo_NIPH_hvit teks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538913"/>
            <a:ext cx="61595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NZ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NZ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NZ"/>
          </a:p>
        </p:txBody>
      </p:sp>
      <p:sp>
        <p:nvSpPr>
          <p:cNvPr id="11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AC96C-D857-421F-A679-9ABCE2122D6F}" type="datetimeFigureOut">
              <a:rPr lang="en-NZ"/>
              <a:pPr>
                <a:defRPr/>
              </a:pPr>
              <a:t>25/02/2014</a:t>
            </a:fld>
            <a:endParaRPr lang="en-NZ"/>
          </a:p>
        </p:txBody>
      </p:sp>
      <p:sp>
        <p:nvSpPr>
          <p:cNvPr id="12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5F489-5A25-4730-9522-10F4389CED0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733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/>
          <p:nvPr userDrawn="1"/>
        </p:nvSpPr>
        <p:spPr>
          <a:xfrm>
            <a:off x="0" y="6497638"/>
            <a:ext cx="1260475" cy="360362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/>
          </a:p>
        </p:txBody>
      </p:sp>
      <p:sp>
        <p:nvSpPr>
          <p:cNvPr id="4" name="Rectangle 9"/>
          <p:cNvSpPr/>
          <p:nvPr userDrawn="1"/>
        </p:nvSpPr>
        <p:spPr>
          <a:xfrm>
            <a:off x="1260475" y="6497638"/>
            <a:ext cx="7883525" cy="360362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/>
          </a:p>
        </p:txBody>
      </p:sp>
      <p:cxnSp>
        <p:nvCxnSpPr>
          <p:cNvPr id="5" name="Straight Connector 11"/>
          <p:cNvCxnSpPr/>
          <p:nvPr userDrawn="1"/>
        </p:nvCxnSpPr>
        <p:spPr>
          <a:xfrm>
            <a:off x="0" y="1487230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e 10" descr="Eng_logo_NIPH_hvit teks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538913"/>
            <a:ext cx="61595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NZ"/>
          </a:p>
        </p:txBody>
      </p:sp>
      <p:sp>
        <p:nvSpPr>
          <p:cNvPr id="7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B9B48-4DF1-49D0-8281-E396D4311BDF}" type="datetimeFigureOut">
              <a:rPr lang="en-NZ"/>
              <a:pPr>
                <a:defRPr/>
              </a:pPr>
              <a:t>25/02/2014</a:t>
            </a:fld>
            <a:endParaRPr lang="en-NZ"/>
          </a:p>
        </p:txBody>
      </p:sp>
      <p:sp>
        <p:nvSpPr>
          <p:cNvPr id="8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2B3A5-1B0D-48E4-B8BF-BC3F99114DB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3340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 userDrawn="1"/>
        </p:nvSpPr>
        <p:spPr>
          <a:xfrm>
            <a:off x="0" y="6497638"/>
            <a:ext cx="1260475" cy="360362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/>
          </a:p>
        </p:txBody>
      </p:sp>
      <p:sp>
        <p:nvSpPr>
          <p:cNvPr id="3" name="Rectangle 7"/>
          <p:cNvSpPr/>
          <p:nvPr userDrawn="1"/>
        </p:nvSpPr>
        <p:spPr>
          <a:xfrm>
            <a:off x="1260475" y="6497638"/>
            <a:ext cx="7883525" cy="360362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/>
          </a:p>
        </p:txBody>
      </p:sp>
      <p:pic>
        <p:nvPicPr>
          <p:cNvPr id="4" name="Bilde 8" descr="Eng_logo_NIPH_hvit teks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538913"/>
            <a:ext cx="61595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8686E-66E2-41A1-A363-D6A23C91ED33}" type="datetimeFigureOut">
              <a:rPr lang="en-NZ"/>
              <a:pPr>
                <a:defRPr/>
              </a:pPr>
              <a:t>25/02/2014</a:t>
            </a:fld>
            <a:endParaRPr lang="en-NZ"/>
          </a:p>
        </p:txBody>
      </p:sp>
      <p:sp>
        <p:nvSpPr>
          <p:cNvPr id="6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FDCDD-6AC5-4094-983D-984C8DDD436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47625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 userDrawn="1"/>
        </p:nvSpPr>
        <p:spPr>
          <a:xfrm>
            <a:off x="0" y="6497638"/>
            <a:ext cx="1260475" cy="360362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/>
          </a:p>
        </p:txBody>
      </p:sp>
      <p:sp>
        <p:nvSpPr>
          <p:cNvPr id="6" name="Rectangle 11"/>
          <p:cNvSpPr/>
          <p:nvPr userDrawn="1"/>
        </p:nvSpPr>
        <p:spPr>
          <a:xfrm>
            <a:off x="1260475" y="6497638"/>
            <a:ext cx="7883525" cy="360362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/>
          </a:p>
        </p:txBody>
      </p:sp>
      <p:cxnSp>
        <p:nvCxnSpPr>
          <p:cNvPr id="7" name="Straight Connector 13"/>
          <p:cNvCxnSpPr/>
          <p:nvPr userDrawn="1"/>
        </p:nvCxnSpPr>
        <p:spPr>
          <a:xfrm>
            <a:off x="457200" y="1435100"/>
            <a:ext cx="3008313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e 9" descr="Eng_logo_NIPH_hvit teks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538913"/>
            <a:ext cx="61595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en-NZ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NZ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9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4857D-2C50-4CA2-B89C-48BE65568BD2}" type="datetimeFigureOut">
              <a:rPr lang="en-NZ"/>
              <a:pPr>
                <a:defRPr/>
              </a:pPr>
              <a:t>25/02/2014</a:t>
            </a:fld>
            <a:endParaRPr lang="en-NZ"/>
          </a:p>
        </p:txBody>
      </p:sp>
      <p:sp>
        <p:nvSpPr>
          <p:cNvPr id="10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1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147F3-2878-4B36-9D6A-C98D76DD446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9361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>
          <a:xfrm>
            <a:off x="0" y="6497638"/>
            <a:ext cx="1260475" cy="360362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/>
          </a:p>
        </p:txBody>
      </p:sp>
      <p:sp>
        <p:nvSpPr>
          <p:cNvPr id="6" name="Rectangle 9"/>
          <p:cNvSpPr/>
          <p:nvPr userDrawn="1"/>
        </p:nvSpPr>
        <p:spPr>
          <a:xfrm>
            <a:off x="1260475" y="6497638"/>
            <a:ext cx="7883525" cy="360362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/>
          </a:p>
        </p:txBody>
      </p:sp>
      <p:pic>
        <p:nvPicPr>
          <p:cNvPr id="7" name="Bilde 8" descr="Eng_logo_NIPH_hvit teks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538913"/>
            <a:ext cx="61595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en-NZ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8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6DD75-0264-4ABC-90F1-5A048B64069E}" type="datetimeFigureOut">
              <a:rPr lang="en-NZ"/>
              <a:pPr>
                <a:defRPr/>
              </a:pPr>
              <a:t>25/02/2014</a:t>
            </a:fld>
            <a:endParaRPr lang="en-NZ"/>
          </a:p>
        </p:txBody>
      </p:sp>
      <p:sp>
        <p:nvSpPr>
          <p:cNvPr id="9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0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9FB1F-631A-4555-B966-185253276B6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25971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tittelstil</a:t>
            </a:r>
            <a:endParaRPr lang="en-NZ" altLang="nb-NO" smtClean="0"/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tekststiler i malen</a:t>
            </a:r>
          </a:p>
          <a:p>
            <a:pPr lvl="1"/>
            <a:r>
              <a:rPr lang="nb-NO" altLang="nb-NO" smtClean="0"/>
              <a:t>Andre nivå</a:t>
            </a:r>
          </a:p>
          <a:p>
            <a:pPr lvl="2"/>
            <a:r>
              <a:rPr lang="nb-NO" altLang="nb-NO" smtClean="0"/>
              <a:t>Tredje nivå</a:t>
            </a:r>
          </a:p>
          <a:p>
            <a:pPr lvl="3"/>
            <a:r>
              <a:rPr lang="nb-NO" altLang="nb-NO" smtClean="0"/>
              <a:t>Fjerde nivå</a:t>
            </a:r>
          </a:p>
          <a:p>
            <a:pPr lvl="4"/>
            <a:r>
              <a:rPr lang="nb-NO" altLang="nb-NO" smtClean="0"/>
              <a:t>Femte nivå</a:t>
            </a:r>
            <a:endParaRPr lang="en-NZ" altLang="nb-NO" smtClean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A99161F-4771-4E5A-BDFA-AE1E23AA6B36}" type="datetimeFigureOut">
              <a:rPr lang="en-NZ"/>
              <a:pPr>
                <a:defRPr/>
              </a:pPr>
              <a:t>25/02/2014</a:t>
            </a:fld>
            <a:endParaRPr lang="en-NZ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182132B-FF3D-42A2-B03D-167100E298A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1" r:id="rId1"/>
    <p:sldLayoutId id="2147484072" r:id="rId2"/>
    <p:sldLayoutId id="2147484070" r:id="rId3"/>
    <p:sldLayoutId id="2147484073" r:id="rId4"/>
    <p:sldLayoutId id="2147484074" r:id="rId5"/>
    <p:sldLayoutId id="2147484075" r:id="rId6"/>
    <p:sldLayoutId id="2147484076" r:id="rId7"/>
    <p:sldLayoutId id="2147484077" r:id="rId8"/>
    <p:sldLayoutId id="2147484078" r:id="rId9"/>
    <p:sldLayoutId id="2147484079" r:id="rId10"/>
    <p:sldLayoutId id="2147484080" r:id="rId11"/>
    <p:sldLayoutId id="214748408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RqWj5P_be2Ng-M&amp;tbnid=JTWmFa6LupCWOM:&amp;ved=0CAUQjRw&amp;url=http%3A%2F%2Fwww.stillbirthalliance.org%2Flancetseries%2F&amp;ei=8UWTUvrtHeHI4ASlkoCIBQ&amp;bvm=bv.56988011,d.bGQ&amp;psig=AFQjCNHo1AUmy5D-78nK--_sBC-nlvlzFQ&amp;ust=1385469807237664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ngonorway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efpe@fhi.no" TargetMode="External"/><Relationship Id="rId5" Type="http://schemas.openxmlformats.org/officeDocument/2006/relationships/image" Target="../media/image5.png"/><Relationship Id="rId4" Type="http://schemas.openxmlformats.org/officeDocument/2006/relationships/hyperlink" Target="http://www.google.com/url?sa=i&amp;rct=j&amp;q=&amp;esrc=s&amp;frm=1&amp;source=images&amp;cd=&amp;cad=rja&amp;docid=RqWj5P_be2Ng-M&amp;tbnid=JTWmFa6LupCWOM:&amp;ved=0CAUQjRw&amp;url=http://www.stillbirthalliance.org/lancetseries/&amp;ei=8UWTUvrtHeHI4ASlkoCIBQ&amp;bvm=bv.56988011,d.bGQ&amp;psig=AFQjCNHo1AUmy5D-78nK--_sBC-nlvlzFQ&amp;ust=138546980723766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269875"/>
            <a:ext cx="2284412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AutoShape 5" descr="data:image/jpeg;base64,/9j/4AAQSkZJRgABAQAAAQABAAD/2wCEAAkGBhISERUQEhMUFRAWGBcYFBcWFBgWHBgcGxUVHBYaFhwaHSkkGBklGxkXHy8gJScqLCwsFR8yNTAqNSYsLCkBCQoKDgwOGg8PGjMlHyUsLzIvLy8qLyksLyo1MjU1LCosLCwsLCw0LCwsLzUsLCksLCksLCwsLiwsLCwsLCwsKf/AABEIAEQBlAMBIgACEQEDEQH/xAAbAAEBAAMBAQEAAAAAAAAAAAAABgMFBwQBAv/EAD0QAAICAgECBAQEBAMFCQAAAAECAAMEERIFIQYTMUEUIlFhBzJxkSNSgaFCcrIzc4Kx0RUkJVNiksHi8P/EABoBAQADAQEBAAAAAAAAAAAAAAABAgMEBQb/xAAqEQACAgEDAwMFAAMBAAAAAAAAAQIRAxITIQRBUTFhoQUycbHwgZHRFP/aAAwDAQACEQMRAD8A7jE/LWADZ7AepM0XUPGmNX2DGxvog2P39JZRcvQznlhjVydG+3Pu5z7M/EG5u1aIg+p+c/8AwP7TUX+JMp/W9/8AhPH/AEzddNN+pwT+p4o/bbOsT5ucePUbfXzbN/7xv+s9mH4jykI4Wu3/AKW+ff8AQ7Ms+lfkzj9Ug3zFnTs7I8ut7Nb4qza/QEzkeXmva5ssYsx99+n2H0H6S+6B4sTI/g2qFtOxr/C/buBv0P2M1uZ+HjcyarFFZ9AwOx9u3rGFrG2p8Mjq1LqYxlh5Xj3Pf4E6o9tbo5LGsjRPc6IPYn30Qf3lTNZ0Hoa4tfBTyYnbtrWz+nsB9Js5z5GnJteh6PTxlDFGM/UREShuIiIAiIgCIiAIiIAiIgCIiAIiIAiIgCIiAIiIAiIgCIiAIiIAiIgCIiAIiIAiIgCIiAIiIAiIgHM8zFz8lyrpYdE/KflQd/bfY/r3npx/w+vP53rT7d2P9u3950LUanR/6Jei4POX07G3c22/yRSfhz9bz/Sv/wC0xX/h04/Jcp/zIV/uCZd6jUrv5PJd9Bgr7flnJep9Bvx/9oh4/wAy91/cen9dSu/D+ivyGca8wsQx9wO3EfprvPfX4pxrLTj7JJJXuvysfcb95NeIem2YNnm47slT9ux/Kf5Tv1H039DN3KWRaJcM4Vih08t7G9UVw/KPV+INSK1Vi9rtnZHroa0T+h95TdA6l5+Olp/MRpv8w7H/AK/1nLMrKexudjMzH3J//al1+Htm8dx9LD/dVMZcenGr7Fuk6jc6mTSpMpMjMSvXNlXkwVeRA2x9AN+pMyW3BVLMQFAJJPYAAbJP2kp+I+Et1OPSxIWzKpUkHRG+XcfcesxY3V7DjZWDkn/vdFNm2/8AOr8tuFq/r6MPY/rOdY7imes506K+i9XUOpDIwBUg7BBGwQfcTJIfE6vkLj9PxMUVi23GDmy3ZVFrrr3pV/MxLCe3C65l05DY2X5Vn8B70sqBTYRgGVlYnR7jRBh42FNFXEicPrvUHwbOofwNGrzaKlRiQAdsHYn5iUBHb3mXrvjnyrMTywGptC23trfClyqI32+dx/7TG1K6Q3FVljEkus+LrKbMxlVWpxaayR6FrbG+Ub9lC63295rsrxNm49YybL8G5Nr5lNew4DED5G5HkRv3ELFJh5Ei+nnzs+ulDZa6og0CzEAdzodz95N5HVM7Iyr6MVqKq8corNYrWM7MgbsAQAuv6zX9Q8Q2tg5IyKqHux766nHEvW+2qIYK3cdn9PYiFibr/HyHNF2DPs0HiGzLVgab8WigL8zXKWJbZ9PmAC61779ZosX8QLBiZVjCm27HdEVqmPlWGzQQjfcaJ7/pIjjclaJc0nyXk/NlgUFiQABsk+wHqTI7M6n1LECXZDY1tLWVpYlaOjJ5jqoKMSeWifcSn6t/sLf92/8AoaQ4VRKlZnxshbFDowZGG1YHYIPoQZlkB0rrOQuN07DxfLFtuNzNloJVVRV3pV/Mx3Nlh9fyqch8XL8q0ih70elWQkIdFWVidH6EGWeJoqporZg+NTzPJ5r5vHnw383HeuWvpvtuR3QutdQzEXIrvwQraPkaZ2Vd9w7BthtfaY8urLPWm8qygH4ZSOaMf4Xnd1Oj+fls79NESdrlpsbnFpFnV1GpnetXQ2V68xQw2uxsch7bEyYuUliCytg6MNqynYI+xHrJhcmxsrqFVS0pYldBWw1nbFkcnzSDtwNdpqvC+ZlUdIOQWpNSYzPQoRuQK8j/ABCTph+mo2+L/HyNfP8As6DMDZqCwVF181gWVN9yAdEgfQTT9Z61ZV058tePmrSLBsbXZVT6fTvJ7qy5bdVoNT0q5xnNfNGIC7TmG0e5LemvQSscd+vuTKdF+J9kb1DxBkvlXY1NuLjpQEDPfti7OvL5F5ABQPebDwl1+zI86u7yzbRYEZ6jtHBUMrLv07HuIeNpWFNN0UU+GTfXer5PxNeFi+UrvW1r2WgsFVWC6VV9WJPuZ58XqucLbsK047XinzqbVDqpHPjqxN7B39DCxurGtWUVPVaXsalbEa1RtkDAso3ruB6d5+eodZoo151tdXLfHmwXetb1v9R+8kvwswbVxktZcfy7FJDKrC5m5nZtY9m9Pb7TJ43yKK83AfJ4+QPieXNeQ7pXrY0feW21r0ldb06ilwfEWLc3CnIpsfW+KWKx1+gM2M55lZ2DflYQwFQ3reHdqquHGsI3mczxHY7A19ZT+FesWZNVj2cdrfdWOI18qWFV339dCRPHStfJMZ3wbXIzEQoruqs54oCdFjonS/U6Bmecz6h1jIyqsC5fL+J+NtVNghPlFygto7/KJv6Oq52PlY9GU1FteQXVWqRq2RlTl3BJBUj+sl4mu/PPwFks379aoVeZurCB/LLFhrnvXDf82+2p7QZzlcvy8O5uFb/+JsurF5AcsoDYHsw3sH6zdXdVzcjKvx8VqKq8corvYjWMzMvL5VBACgQ8QUysMxY+YlnLgytxYq2jvTD1B+hH0mHpa3CpRkGs3d+RrBCnv20G7jtIvoHiynGbKqsS8t8XkN/DossGiw91XW/tKxg5XXYlyqrLlMxC5qDKbFALLvuAd6JHsDozPOfYniiv4rPzUSwrXi1Hi6NUxKm3tphsD7z5f4pzqqPjGvwHUKHbHUkNxOjpX5HbgH6S+y/0V3EdCmHLy0qQ2WMqIvdmY6A/Un0mk65kZfyPTfjUUcAWa9Sx5Hfb8wAGte+/WS/VfEb5XSuoLYanenSeZSSa7AeDArv0+hH2lY4nKiZZKOhfGpzFfNfMKlgu+5UHRIH03PteWjO1YZTYgBZQe6ht8SR7b0f2kP1GrMPVa/JehW+FbhzRm0nNOQbR7ty7gj2n7sTMbqmUMV6U/hY3mNajP7WcQigjf+Lez9JO0vPayNft3LuJzbO/FC7CtfFy6ktuQj56SVVlKgjs29N3O4ll02R8pEb0O7OkxETnNhPLR1Op3atbFZ1/MoPcT0kTR9M8J103terMSeWlOvl5Hbd/eWVU7Mpuaa0rjueXF8DVpeLubFQ3JU0Ox9Rtt9wP0m08RYPm41qe/Esv6r3H/L+82c/Ng2CJLnJtNv0KrBjjFxiuGcXE6D+H1Wsdm/msP9gonPiJ1PwrieXiVD3K8j/xHf8AyInb1LqB4n0yN5b8Iw+KunWWjG8teXDKpsfuBpVJ5Hv6zz+M/DTZNXmUnjl1q/lN/MGUh62+qsD/AEOjKWJxKbVV2PoHFOyIPSMukYGRVSLXx8c1W0+YEb5kr2VY9iQU9JkpwcvIyXyrcfyFGNZTWhsV3cuQdnj2Udtess4lt1+CuhGk8JdNerAoouXTrUFdSQfrsdvWT3h7wK4py6snvzU49B7HVKcvKPb07tv6/KJeRI3GrruToXHsQuB4SyX6VfRcQM3IJZyxB+YcQgJHtxRf3mHpvQVL112dEqTuA9gsqKr9WX3b09Ne86BEtvPkjbXBBeLvDVzZi5VFNrIa+N3w+R5Fjtv5Sf5gFH9/tMK4tV2BkYeHj215CWVNbVafnJNityZix5bVSd79pS9R8HVW2teLcmqxtcvJvdAdAAbUdvQT19E8PU4ofy+ZdyDY9jtY7kDQ5M3c6EturSvKK7fLJfrvQLPjrMl8Jc6plrFQNig1FQeQCP2IJ77ngu8NZVmPmkYwqa+3HaqkOh0tZUN+XQHpvU6VEqszRLxJmh8ZdOsuxvLqXk/m0NrYHZbkZj3+gBM2nUai1ViqNko4A+pKkCeqJnq4SNKInoXQMiu7p7PXpacR67TsfK54aHr39D6TZ5HTbf8AtNMkJupcV0LbA+c2bC/X095RxLPI27KqCRzbqvQLsogJ0tMXI5KTk+ag4aYEsvl6Ln9QJQ9XwMmvOTNoqFyGryLE5hGUeZyDrvs3r3H2lREl5W+xCxonendKtXPzbWXVVqUCttg74o4bt9tiazpXRMv4G7pltaqFpauq9X5LZy5AbX8ykeplrEjcf6+CdCILNTqN+GennCCMyLU1xvQ1gAAFgB8xOhvWpsuudLya8nHzMetbvKqep6+YrYhuJ5IT2329DKuJO54Q0e5A9Y8OOMy7IfATNquFZX50D1FV4kafsQfXYMo/C3T1rqJGIuIzklq1Kt6dlJK9t6m7iRLI5Kv7/gUEnZL9ew8mvMqzaKReq1PU9fMI2mdWDKW7H09J+ekYmVbl2Zl9IoXyBTXWbA7n5+ZZivZfpqVURr4qho5s0Xgfp1lGBRTavGxFIZdg6+dj7fYz8dY6ba+fhXKu66viPMbY+XkiBf12QZQRI1vU5fn5J0qqPmpFdOXOwfNpTD+IR7rba7EuRB/Ectpw3ddb1sbltERlXFBxvkgq/CmVViYpVUfJx8h8hq+fENz8zkiuR6jn6kd9T2LRmZeXjXW43w1OOXY87VdnLIV0oT0A9dkyxiWeVv19/krtog8nw5knEtrFZ5t1DzgOS96/iVbl6/y99es9b0ZeJmZN1WN8RTkGtvktVGQqnEgh+xHvsGWMRut+q/v5DbR4+l32vUr3VeVYd7TmH49+22HYnU13hTp9lS5AsXjzyrrF7g7VmHE9vTc3sSmr1ReiQ6r4cuuvztDil+LXVW5I1yBs329RrY/eajpvh4Dy6rei1cvlWy0WVFddgzj/ABHt31rc6NE0WVpUUeNN2QnW/DzjNfIbBXNpZKxUPMUGnipDAI/ykHsd/aeazw7lWYfUQMYUvkGvyaQ6HQVUH+HSj0JnRIhZmqIeNEr1rAyq8mnNx6lu4VNVZUXCNpmVuSE9iQR6Gezp3TrF6hlXsuqrK8cI2x3KC3kP6bH7zfRKa3VF9PNnHvxB8D52Rn2XU0F62Cabmg3pAD2J+sTsMToj1c4pJIxfTxbsRETkOgREQBMObdwrd/5VY/sCZmmk8ZZnl4j/AFfSD+vr/bctFW0jPLPRBy8I5x03DNttdQ9XYA/p/iP7bnYEUAAD0HYSD/D/AKdyse8jsg4r/mPr+w/1S+E36mVyrwef9Mxacbm+/wChEROY9QREQBERAEREAREQBERAEREAREQBERAEREAREQBERAEREAREQBERAEREAREQBERAEREAREQBERAEREAREQBERAEm/HWMGxuR3tGBGvv27/vPkTTF96OfqVeKV+DY+GcRa8ZFX3HIk+pJ7kmbSIkT+5mmJJY4peEIiJQ0EREAREQBERAEREAREQBERAEREAREQBERAEREAREQBERAEREAREQBERAEREAREQBERAEREAREQBERAP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0" y="-388938"/>
            <a:ext cx="4810125" cy="80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13316" name="AutoShape 7" descr="data:image/jpeg;base64,/9j/4AAQSkZJRgABAQAAAQABAAD/2wCEAAkGBhISERUQEhMUFRAWGBcYFBcWFBgWHBgcGxUVHBYaFhwaHSkkGBklGxkXHy8gJScqLCwsFR8yNTAqNSYsLCkBCQoKDgwOGg8PGjMlHyUsLzIvLy8qLyksLyo1MjU1LCosLCwsLCw0LCwsLzUsLCksLCksLCwsLiwsLCwsLCwsKf/AABEIAEQBlAMBIgACEQEDEQH/xAAbAAEBAAMBAQEAAAAAAAAAAAAABgMFBwQBAv/EAD0QAAICAgECBAQEBAMFCQAAAAECAAMEERIFIQYTMUEUIlFhBzJxkSNSgaFCcrIzc4Kx0RUkJVNiksHi8P/EABoBAQADAQEBAAAAAAAAAAAAAAABAgMEBQb/xAAqEQACAgEDAwMFAAMBAAAAAAAAAQIRAxITIQRBUTFhoQUycbHwgZHRFP/aAAwDAQACEQMRAD8A7jE/LWADZ7AepM0XUPGmNX2DGxvog2P39JZRcvQznlhjVydG+3Pu5z7M/EG5u1aIg+p+c/8AwP7TUX+JMp/W9/8AhPH/AEzddNN+pwT+p4o/bbOsT5ucePUbfXzbN/7xv+s9mH4jykI4Wu3/AKW+ff8AQ7Ms+lfkzj9Ug3zFnTs7I8ut7Nb4qza/QEzkeXmva5ssYsx99+n2H0H6S+6B4sTI/g2qFtOxr/C/buBv0P2M1uZ+HjcyarFFZ9AwOx9u3rGFrG2p8Mjq1LqYxlh5Xj3Pf4E6o9tbo5LGsjRPc6IPYn30Qf3lTNZ0Hoa4tfBTyYnbtrWz+nsB9Js5z5GnJteh6PTxlDFGM/UREShuIiIAiIgCIiAIiIAiIgCIiAIiIAiIgCIiAIiIAiIgCIiAIiIAiIgCIiAIiIAiIgCIiAIiIAiIgHM8zFz8lyrpYdE/KflQd/bfY/r3npx/w+vP53rT7d2P9u3950LUanR/6Jei4POX07G3c22/yRSfhz9bz/Sv/wC0xX/h04/Jcp/zIV/uCZd6jUrv5PJd9Bgr7flnJep9Bvx/9oh4/wAy91/cen9dSu/D+ivyGca8wsQx9wO3EfprvPfX4pxrLTj7JJJXuvysfcb95NeIem2YNnm47slT9ux/Kf5Tv1H039DN3KWRaJcM4Vih08t7G9UVw/KPV+INSK1Vi9rtnZHroa0T+h95TdA6l5+Olp/MRpv8w7H/AK/1nLMrKexudjMzH3J//al1+Htm8dx9LD/dVMZcenGr7Fuk6jc6mTSpMpMjMSvXNlXkwVeRA2x9AN+pMyW3BVLMQFAJJPYAAbJP2kp+I+Et1OPSxIWzKpUkHRG+XcfcesxY3V7DjZWDkn/vdFNm2/8AOr8tuFq/r6MPY/rOdY7imes506K+i9XUOpDIwBUg7BBGwQfcTJIfE6vkLj9PxMUVi23GDmy3ZVFrrr3pV/MxLCe3C65l05DY2X5Vn8B70sqBTYRgGVlYnR7jRBh42FNFXEicPrvUHwbOofwNGrzaKlRiQAdsHYn5iUBHb3mXrvjnyrMTywGptC23trfClyqI32+dx/7TG1K6Q3FVljEkus+LrKbMxlVWpxaayR6FrbG+Ub9lC63295rsrxNm49YybL8G5Nr5lNew4DED5G5HkRv3ELFJh5Ei+nnzs+ulDZa6og0CzEAdzodz95N5HVM7Iyr6MVqKq8corNYrWM7MgbsAQAuv6zX9Q8Q2tg5IyKqHux766nHEvW+2qIYK3cdn9PYiFibr/HyHNF2DPs0HiGzLVgab8WigL8zXKWJbZ9PmAC61779ZosX8QLBiZVjCm27HdEVqmPlWGzQQjfcaJ7/pIjjclaJc0nyXk/NlgUFiQABsk+wHqTI7M6n1LECXZDY1tLWVpYlaOjJ5jqoKMSeWifcSn6t/sLf92/8AoaQ4VRKlZnxshbFDowZGG1YHYIPoQZlkB0rrOQuN07DxfLFtuNzNloJVVRV3pV/Mx3Nlh9fyqch8XL8q0ih70elWQkIdFWVidH6EGWeJoqporZg+NTzPJ5r5vHnw383HeuWvpvtuR3QutdQzEXIrvwQraPkaZ2Vd9w7BthtfaY8urLPWm8qygH4ZSOaMf4Xnd1Oj+fls79NESdrlpsbnFpFnV1GpnetXQ2V68xQw2uxsch7bEyYuUliCytg6MNqynYI+xHrJhcmxsrqFVS0pYldBWw1nbFkcnzSDtwNdpqvC+ZlUdIOQWpNSYzPQoRuQK8j/ABCTph+mo2+L/HyNfP8As6DMDZqCwVF181gWVN9yAdEgfQTT9Z61ZV058tePmrSLBsbXZVT6fTvJ7qy5bdVoNT0q5xnNfNGIC7TmG0e5LemvQSscd+vuTKdF+J9kb1DxBkvlXY1NuLjpQEDPfti7OvL5F5ABQPebDwl1+zI86u7yzbRYEZ6jtHBUMrLv07HuIeNpWFNN0UU+GTfXer5PxNeFi+UrvW1r2WgsFVWC6VV9WJPuZ58XqucLbsK047XinzqbVDqpHPjqxN7B39DCxurGtWUVPVaXsalbEa1RtkDAso3ruB6d5+eodZoo151tdXLfHmwXetb1v9R+8kvwswbVxktZcfy7FJDKrC5m5nZtY9m9Pb7TJ43yKK83AfJ4+QPieXNeQ7pXrY0feW21r0ldb06ilwfEWLc3CnIpsfW+KWKx1+gM2M55lZ2DflYQwFQ3reHdqquHGsI3mczxHY7A19ZT+FesWZNVj2cdrfdWOI18qWFV339dCRPHStfJMZ3wbXIzEQoruqs54oCdFjonS/U6Bmecz6h1jIyqsC5fL+J+NtVNghPlFygto7/KJv6Oq52PlY9GU1FteQXVWqRq2RlTl3BJBUj+sl4mu/PPwFks379aoVeZurCB/LLFhrnvXDf82+2p7QZzlcvy8O5uFb/+JsurF5AcsoDYHsw3sH6zdXdVzcjKvx8VqKq8corvYjWMzMvL5VBACgQ8QUysMxY+YlnLgytxYq2jvTD1B+hH0mHpa3CpRkGs3d+RrBCnv20G7jtIvoHiynGbKqsS8t8XkN/DossGiw91XW/tKxg5XXYlyqrLlMxC5qDKbFALLvuAd6JHsDozPOfYniiv4rPzUSwrXi1Hi6NUxKm3tphsD7z5f4pzqqPjGvwHUKHbHUkNxOjpX5HbgH6S+y/0V3EdCmHLy0qQ2WMqIvdmY6A/Un0mk65kZfyPTfjUUcAWa9Sx5Hfb8wAGte+/WS/VfEb5XSuoLYanenSeZSSa7AeDArv0+hH2lY4nKiZZKOhfGpzFfNfMKlgu+5UHRIH03PteWjO1YZTYgBZQe6ht8SR7b0f2kP1GrMPVa/JehW+FbhzRm0nNOQbR7ty7gj2n7sTMbqmUMV6U/hY3mNajP7WcQigjf+Lez9JO0vPayNft3LuJzbO/FC7CtfFy6ktuQj56SVVlKgjs29N3O4ll02R8pEb0O7OkxETnNhPLR1Op3atbFZ1/MoPcT0kTR9M8J103terMSeWlOvl5Hbd/eWVU7Mpuaa0rjueXF8DVpeLubFQ3JU0Ox9Rtt9wP0m08RYPm41qe/Esv6r3H/L+82c/Ng2CJLnJtNv0KrBjjFxiuGcXE6D+H1Wsdm/msP9gonPiJ1PwrieXiVD3K8j/xHf8AyInb1LqB4n0yN5b8Iw+KunWWjG8teXDKpsfuBpVJ5Hv6zz+M/DTZNXmUnjl1q/lN/MGUh62+qsD/AEOjKWJxKbVV2PoHFOyIPSMukYGRVSLXx8c1W0+YEb5kr2VY9iQU9JkpwcvIyXyrcfyFGNZTWhsV3cuQdnj2Udtess4lt1+CuhGk8JdNerAoouXTrUFdSQfrsdvWT3h7wK4py6snvzU49B7HVKcvKPb07tv6/KJeRI3GrruToXHsQuB4SyX6VfRcQM3IJZyxB+YcQgJHtxRf3mHpvQVL112dEqTuA9gsqKr9WX3b09Ne86BEtvPkjbXBBeLvDVzZi5VFNrIa+N3w+R5Fjtv5Sf5gFH9/tMK4tV2BkYeHj215CWVNbVafnJNityZix5bVSd79pS9R8HVW2teLcmqxtcvJvdAdAAbUdvQT19E8PU4ofy+ZdyDY9jtY7kDQ5M3c6EturSvKK7fLJfrvQLPjrMl8Jc6plrFQNig1FQeQCP2IJ77ngu8NZVmPmkYwqa+3HaqkOh0tZUN+XQHpvU6VEqszRLxJmh8ZdOsuxvLqXk/m0NrYHZbkZj3+gBM2nUai1ViqNko4A+pKkCeqJnq4SNKInoXQMiu7p7PXpacR67TsfK54aHr39D6TZ5HTbf8AtNMkJupcV0LbA+c2bC/X095RxLPI27KqCRzbqvQLsogJ0tMXI5KTk+ag4aYEsvl6Ln9QJQ9XwMmvOTNoqFyGryLE5hGUeZyDrvs3r3H2lREl5W+xCxonendKtXPzbWXVVqUCttg74o4bt9tiazpXRMv4G7pltaqFpauq9X5LZy5AbX8ykeplrEjcf6+CdCILNTqN+GennCCMyLU1xvQ1gAAFgB8xOhvWpsuudLya8nHzMetbvKqep6+YrYhuJ5IT2329DKuJO54Q0e5A9Y8OOMy7IfATNquFZX50D1FV4kafsQfXYMo/C3T1rqJGIuIzklq1Kt6dlJK9t6m7iRLI5Kv7/gUEnZL9ew8mvMqzaKReq1PU9fMI2mdWDKW7H09J+ekYmVbl2Zl9IoXyBTXWbA7n5+ZZivZfpqVURr4qho5s0Xgfp1lGBRTavGxFIZdg6+dj7fYz8dY6ba+fhXKu66viPMbY+XkiBf12QZQRI1vU5fn5J0qqPmpFdOXOwfNpTD+IR7rba7EuRB/Ectpw3ddb1sbltERlXFBxvkgq/CmVViYpVUfJx8h8hq+fENz8zkiuR6jn6kd9T2LRmZeXjXW43w1OOXY87VdnLIV0oT0A9dkyxiWeVv19/krtog8nw5knEtrFZ5t1DzgOS96/iVbl6/y99es9b0ZeJmZN1WN8RTkGtvktVGQqnEgh+xHvsGWMRut+q/v5DbR4+l32vUr3VeVYd7TmH49+22HYnU13hTp9lS5AsXjzyrrF7g7VmHE9vTc3sSmr1ReiQ6r4cuuvztDil+LXVW5I1yBs329RrY/eajpvh4Dy6rei1cvlWy0WVFddgzj/ABHt31rc6NE0WVpUUeNN2QnW/DzjNfIbBXNpZKxUPMUGnipDAI/ykHsd/aeazw7lWYfUQMYUvkGvyaQ6HQVUH+HSj0JnRIhZmqIeNEr1rAyq8mnNx6lu4VNVZUXCNpmVuSE9iQR6Gezp3TrF6hlXsuqrK8cI2x3KC3kP6bH7zfRKa3VF9PNnHvxB8D52Rn2XU0F62Cabmg3pAD2J+sTsMToj1c4pJIxfTxbsRETkOgREQBMObdwrd/5VY/sCZmmk8ZZnl4j/AFfSD+vr/bctFW0jPLPRBy8I5x03DNttdQ9XYA/p/iP7bnYEUAAD0HYSD/D/AKdyse8jsg4r/mPr+w/1S+E36mVyrwef9Mxacbm+/wChEROY9QREQBERAEREAREQBERAEREAREQBERAEREAREQBERAEREAREQBERAEREAREQBERAEREAREQBERAEREAREQBERAEm/HWMGxuR3tGBGvv27/vPkTTF96OfqVeKV+DY+GcRa8ZFX3HIk+pJ7kmbSIkT+5mmJJY4peEIiJQ0EREAREQBERAEREAREQBERAEREAREQBERAEREAREQBERAEREAREQBERAEREAREQBERAEREAREQBERAP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2400" y="-236538"/>
            <a:ext cx="4810125" cy="80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13317" name="AutoShape 9" descr="data:image/jpeg;base64,/9j/4AAQSkZJRgABAQAAAQABAAD/2wCEAAkGBhISERUQEhMUFRAWGBcYFBcWFBgWHBgcGxUVHBYaFhwaHSkkGBklGxkXHy8gJScqLCwsFR8yNTAqNSYsLCkBCQoKDgwOGg8PGjMlHyUsLzIvLy8qLyksLyo1MjU1LCosLCwsLCw0LCwsLzUsLCksLCksLCwsLiwsLCwsLCwsKf/AABEIAEQBlAMBIgACEQEDEQH/xAAbAAEBAAMBAQEAAAAAAAAAAAAABgMFBwQBAv/EAD0QAAICAgECBAQEBAMFCQAAAAECAAMEERIFIQYTMUEUIlFhBzJxkSNSgaFCcrIzc4Kx0RUkJVNiksHi8P/EABoBAQADAQEBAAAAAAAAAAAAAAABAgMEBQb/xAAqEQACAgEDAwMFAAMBAAAAAAAAAQIRAxITIQRBUTFhoQUycbHwgZHRFP/aAAwDAQACEQMRAD8A7jE/LWADZ7AepM0XUPGmNX2DGxvog2P39JZRcvQznlhjVydG+3Pu5z7M/EG5u1aIg+p+c/8AwP7TUX+JMp/W9/8AhPH/AEzddNN+pwT+p4o/bbOsT5ucePUbfXzbN/7xv+s9mH4jykI4Wu3/AKW+ff8AQ7Ms+lfkzj9Ug3zFnTs7I8ut7Nb4qza/QEzkeXmva5ssYsx99+n2H0H6S+6B4sTI/g2qFtOxr/C/buBv0P2M1uZ+HjcyarFFZ9AwOx9u3rGFrG2p8Mjq1LqYxlh5Xj3Pf4E6o9tbo5LGsjRPc6IPYn30Qf3lTNZ0Hoa4tfBTyYnbtrWz+nsB9Js5z5GnJteh6PTxlDFGM/UREShuIiIAiIgCIiAIiIAiIgCIiAIiIAiIgCIiAIiIAiIgCIiAIiIAiIgCIiAIiIAiIgCIiAIiIAiIgHM8zFz8lyrpYdE/KflQd/bfY/r3npx/w+vP53rT7d2P9u3950LUanR/6Jei4POX07G3c22/yRSfhz9bz/Sv/wC0xX/h04/Jcp/zIV/uCZd6jUrv5PJd9Bgr7flnJep9Bvx/9oh4/wAy91/cen9dSu/D+ivyGca8wsQx9wO3EfprvPfX4pxrLTj7JJJXuvysfcb95NeIem2YNnm47slT9ux/Kf5Tv1H039DN3KWRaJcM4Vih08t7G9UVw/KPV+INSK1Vi9rtnZHroa0T+h95TdA6l5+Olp/MRpv8w7H/AK/1nLMrKexudjMzH3J//al1+Htm8dx9LD/dVMZcenGr7Fuk6jc6mTSpMpMjMSvXNlXkwVeRA2x9AN+pMyW3BVLMQFAJJPYAAbJP2kp+I+Et1OPSxIWzKpUkHRG+XcfcesxY3V7DjZWDkn/vdFNm2/8AOr8tuFq/r6MPY/rOdY7imes506K+i9XUOpDIwBUg7BBGwQfcTJIfE6vkLj9PxMUVi23GDmy3ZVFrrr3pV/MxLCe3C65l05DY2X5Vn8B70sqBTYRgGVlYnR7jRBh42FNFXEicPrvUHwbOofwNGrzaKlRiQAdsHYn5iUBHb3mXrvjnyrMTywGptC23trfClyqI32+dx/7TG1K6Q3FVljEkus+LrKbMxlVWpxaayR6FrbG+Ub9lC63295rsrxNm49YybL8G5Nr5lNew4DED5G5HkRv3ELFJh5Ei+nnzs+ulDZa6og0CzEAdzodz95N5HVM7Iyr6MVqKq8corNYrWM7MgbsAQAuv6zX9Q8Q2tg5IyKqHux766nHEvW+2qIYK3cdn9PYiFibr/HyHNF2DPs0HiGzLVgab8WigL8zXKWJbZ9PmAC61779ZosX8QLBiZVjCm27HdEVqmPlWGzQQjfcaJ7/pIjjclaJc0nyXk/NlgUFiQABsk+wHqTI7M6n1LECXZDY1tLWVpYlaOjJ5jqoKMSeWifcSn6t/sLf92/8AoaQ4VRKlZnxshbFDowZGG1YHYIPoQZlkB0rrOQuN07DxfLFtuNzNloJVVRV3pV/Mx3Nlh9fyqch8XL8q0ih70elWQkIdFWVidH6EGWeJoqporZg+NTzPJ5r5vHnw383HeuWvpvtuR3QutdQzEXIrvwQraPkaZ2Vd9w7BthtfaY8urLPWm8qygH4ZSOaMf4Xnd1Oj+fls79NESdrlpsbnFpFnV1GpnetXQ2V68xQw2uxsch7bEyYuUliCytg6MNqynYI+xHrJhcmxsrqFVS0pYldBWw1nbFkcnzSDtwNdpqvC+ZlUdIOQWpNSYzPQoRuQK8j/ABCTph+mo2+L/HyNfP8As6DMDZqCwVF181gWVN9yAdEgfQTT9Z61ZV058tePmrSLBsbXZVT6fTvJ7qy5bdVoNT0q5xnNfNGIC7TmG0e5LemvQSscd+vuTKdF+J9kb1DxBkvlXY1NuLjpQEDPfti7OvL5F5ABQPebDwl1+zI86u7yzbRYEZ6jtHBUMrLv07HuIeNpWFNN0UU+GTfXer5PxNeFi+UrvW1r2WgsFVWC6VV9WJPuZ58XqucLbsK047XinzqbVDqpHPjqxN7B39DCxurGtWUVPVaXsalbEa1RtkDAso3ruB6d5+eodZoo151tdXLfHmwXetb1v9R+8kvwswbVxktZcfy7FJDKrC5m5nZtY9m9Pb7TJ43yKK83AfJ4+QPieXNeQ7pXrY0feW21r0ldb06ilwfEWLc3CnIpsfW+KWKx1+gM2M55lZ2DflYQwFQ3reHdqquHGsI3mczxHY7A19ZT+FesWZNVj2cdrfdWOI18qWFV339dCRPHStfJMZ3wbXIzEQoruqs54oCdFjonS/U6Bmecz6h1jIyqsC5fL+J+NtVNghPlFygto7/KJv6Oq52PlY9GU1FteQXVWqRq2RlTl3BJBUj+sl4mu/PPwFks379aoVeZurCB/LLFhrnvXDf82+2p7QZzlcvy8O5uFb/+JsurF5AcsoDYHsw3sH6zdXdVzcjKvx8VqKq8corvYjWMzMvL5VBACgQ8QUysMxY+YlnLgytxYq2jvTD1B+hH0mHpa3CpRkGs3d+RrBCnv20G7jtIvoHiynGbKqsS8t8XkN/DossGiw91XW/tKxg5XXYlyqrLlMxC5qDKbFALLvuAd6JHsDozPOfYniiv4rPzUSwrXi1Hi6NUxKm3tphsD7z5f4pzqqPjGvwHUKHbHUkNxOjpX5HbgH6S+y/0V3EdCmHLy0qQ2WMqIvdmY6A/Un0mk65kZfyPTfjUUcAWa9Sx5Hfb8wAGte+/WS/VfEb5XSuoLYanenSeZSSa7AeDArv0+hH2lY4nKiZZKOhfGpzFfNfMKlgu+5UHRIH03PteWjO1YZTYgBZQe6ht8SR7b0f2kP1GrMPVa/JehW+FbhzRm0nNOQbR7ty7gj2n7sTMbqmUMV6U/hY3mNajP7WcQigjf+Lez9JO0vPayNft3LuJzbO/FC7CtfFy6ktuQj56SVVlKgjs29N3O4ll02R8pEb0O7OkxETnNhPLR1Op3atbFZ1/MoPcT0kTR9M8J103terMSeWlOvl5Hbd/eWVU7Mpuaa0rjueXF8DVpeLubFQ3JU0Ox9Rtt9wP0m08RYPm41qe/Esv6r3H/L+82c/Ng2CJLnJtNv0KrBjjFxiuGcXE6D+H1Wsdm/msP9gonPiJ1PwrieXiVD3K8j/xHf8AyInb1LqB4n0yN5b8Iw+KunWWjG8teXDKpsfuBpVJ5Hv6zz+M/DTZNXmUnjl1q/lN/MGUh62+qsD/AEOjKWJxKbVV2PoHFOyIPSMukYGRVSLXx8c1W0+YEb5kr2VY9iQU9JkpwcvIyXyrcfyFGNZTWhsV3cuQdnj2Udtess4lt1+CuhGk8JdNerAoouXTrUFdSQfrsdvWT3h7wK4py6snvzU49B7HVKcvKPb07tv6/KJeRI3GrruToXHsQuB4SyX6VfRcQM3IJZyxB+YcQgJHtxRf3mHpvQVL112dEqTuA9gsqKr9WX3b09Ne86BEtvPkjbXBBeLvDVzZi5VFNrIa+N3w+R5Fjtv5Sf5gFH9/tMK4tV2BkYeHj215CWVNbVafnJNityZix5bVSd79pS9R8HVW2teLcmqxtcvJvdAdAAbUdvQT19E8PU4ofy+ZdyDY9jtY7kDQ5M3c6EturSvKK7fLJfrvQLPjrMl8Jc6plrFQNig1FQeQCP2IJ77ngu8NZVmPmkYwqa+3HaqkOh0tZUN+XQHpvU6VEqszRLxJmh8ZdOsuxvLqXk/m0NrYHZbkZj3+gBM2nUai1ViqNko4A+pKkCeqJnq4SNKInoXQMiu7p7PXpacR67TsfK54aHr39D6TZ5HTbf8AtNMkJupcV0LbA+c2bC/X095RxLPI27KqCRzbqvQLsogJ0tMXI5KTk+ag4aYEsvl6Ln9QJQ9XwMmvOTNoqFyGryLE5hGUeZyDrvs3r3H2lREl5W+xCxonendKtXPzbWXVVqUCttg74o4bt9tiazpXRMv4G7pltaqFpauq9X5LZy5AbX8ykeplrEjcf6+CdCILNTqN+GennCCMyLU1xvQ1gAAFgB8xOhvWpsuudLya8nHzMetbvKqep6+YrYhuJ5IT2329DKuJO54Q0e5A9Y8OOMy7IfATNquFZX50D1FV4kafsQfXYMo/C3T1rqJGIuIzklq1Kt6dlJK9t6m7iRLI5Kv7/gUEnZL9ew8mvMqzaKReq1PU9fMI2mdWDKW7H09J+ekYmVbl2Zl9IoXyBTXWbA7n5+ZZivZfpqVURr4qho5s0Xgfp1lGBRTavGxFIZdg6+dj7fYz8dY6ba+fhXKu66viPMbY+XkiBf12QZQRI1vU5fn5J0qqPmpFdOXOwfNpTD+IR7rba7EuRB/Ectpw3ddb1sbltERlXFBxvkgq/CmVViYpVUfJx8h8hq+fENz8zkiuR6jn6kd9T2LRmZeXjXW43w1OOXY87VdnLIV0oT0A9dkyxiWeVv19/krtog8nw5knEtrFZ5t1DzgOS96/iVbl6/y99es9b0ZeJmZN1WN8RTkGtvktVGQqnEgh+xHvsGWMRut+q/v5DbR4+l32vUr3VeVYd7TmH49+22HYnU13hTp9lS5AsXjzyrrF7g7VmHE9vTc3sSmr1ReiQ6r4cuuvztDil+LXVW5I1yBs329RrY/eajpvh4Dy6rei1cvlWy0WVFddgzj/ABHt31rc6NE0WVpUUeNN2QnW/DzjNfIbBXNpZKxUPMUGnipDAI/ykHsd/aeazw7lWYfUQMYUvkGvyaQ6HQVUH+HSj0JnRIhZmqIeNEr1rAyq8mnNx6lu4VNVZUXCNpmVuSE9iQR6Gezp3TrF6hlXsuqrK8cI2x3KC3kP6bH7zfRKa3VF9PNnHvxB8D52Rn2XU0F62Cabmg3pAD2J+sTsMToj1c4pJIxfTxbsRETkOgREQBMObdwrd/5VY/sCZmmk8ZZnl4j/AFfSD+vr/bctFW0jPLPRBy8I5x03DNttdQ9XYA/p/iP7bnYEUAAD0HYSD/D/AKdyse8jsg4r/mPr+w/1S+E36mVyrwef9Mxacbm+/wChEROY9QREQBERAEREAREQBERAEREAREQBERAEREAREQBERAEREAREQBERAEREAREQBERAEREAREQBERAEREAREQBERAEm/HWMGxuR3tGBGvv27/vPkTTF96OfqVeKV+DY+GcRa8ZFX3HIk+pJ7kmbSIkT+5mmJJY4peEIiJQ0EREAREQBERAEREAREQBERAEREAREQBERAEREAREQBERAEREAREQBERAEREAREQBERAEREAREQBERAP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304800" y="-84138"/>
            <a:ext cx="4810125" cy="80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nb-NO" altLang="nb-NO"/>
          </a:p>
        </p:txBody>
      </p:sp>
      <p:pic>
        <p:nvPicPr>
          <p:cNvPr id="13318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8" y="344488"/>
            <a:ext cx="384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ktangel 1"/>
          <p:cNvSpPr/>
          <p:nvPr/>
        </p:nvSpPr>
        <p:spPr>
          <a:xfrm>
            <a:off x="417513" y="2541588"/>
            <a:ext cx="8275637" cy="18161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+mj-lt"/>
              </a:rPr>
              <a:t>Facilitating successful partnerships</a:t>
            </a:r>
          </a:p>
          <a:p>
            <a:pPr algn="ctr">
              <a:defRPr/>
            </a:pPr>
            <a:endParaRPr lang="nb-NO" sz="2000" dirty="0">
              <a:latin typeface="+mj-lt"/>
            </a:endParaRPr>
          </a:p>
          <a:p>
            <a:pPr algn="ctr">
              <a:defRPr/>
            </a:pPr>
            <a:r>
              <a:rPr lang="nb-NO" sz="2000" dirty="0">
                <a:latin typeface="+mj-lt"/>
              </a:rPr>
              <a:t>Elizabeth Peacocke</a:t>
            </a:r>
          </a:p>
          <a:p>
            <a:pPr algn="ctr">
              <a:defRPr/>
            </a:pPr>
            <a:r>
              <a:rPr lang="nb-NO" sz="2000" dirty="0">
                <a:latin typeface="+mj-lt"/>
              </a:rPr>
              <a:t>Norwegian </a:t>
            </a:r>
            <a:r>
              <a:rPr lang="nb-NO" sz="2000" dirty="0" err="1">
                <a:latin typeface="+mj-lt"/>
              </a:rPr>
              <a:t>Institute</a:t>
            </a:r>
            <a:r>
              <a:rPr lang="nb-NO" sz="2000" dirty="0">
                <a:latin typeface="+mj-lt"/>
              </a:rPr>
              <a:t> </a:t>
            </a:r>
            <a:r>
              <a:rPr lang="nb-NO" sz="2000" dirty="0" err="1">
                <a:latin typeface="+mj-lt"/>
              </a:rPr>
              <a:t>of</a:t>
            </a:r>
            <a:r>
              <a:rPr lang="nb-NO" sz="2000" dirty="0">
                <a:latin typeface="+mj-lt"/>
              </a:rPr>
              <a:t> Public Health</a:t>
            </a:r>
          </a:p>
          <a:p>
            <a:pPr algn="ctr">
              <a:defRPr/>
            </a:pPr>
            <a:r>
              <a:rPr lang="nb-NO" sz="2000" dirty="0">
                <a:latin typeface="+mj-lt"/>
              </a:rPr>
              <a:t>3 </a:t>
            </a:r>
            <a:r>
              <a:rPr lang="nb-NO" sz="2000" dirty="0" err="1">
                <a:latin typeface="+mj-lt"/>
              </a:rPr>
              <a:t>February</a:t>
            </a:r>
            <a:r>
              <a:rPr lang="nb-NO" sz="2000" dirty="0">
                <a:latin typeface="+mj-lt"/>
              </a:rPr>
              <a:t> 2014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ChangeArrowheads="1"/>
          </p:cNvSpPr>
          <p:nvPr/>
        </p:nvSpPr>
        <p:spPr bwMode="auto">
          <a:xfrm>
            <a:off x="190500" y="1570038"/>
            <a:ext cx="4275138" cy="4868862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hangingPunct="1">
              <a:defRPr/>
            </a:pPr>
            <a:r>
              <a:rPr lang="en-US" altLang="nb-NO" sz="1200" b="1" dirty="0" smtClean="0">
                <a:latin typeface="+mj-lt"/>
              </a:rPr>
              <a:t>Successful partnerships</a:t>
            </a:r>
          </a:p>
          <a:p>
            <a:pPr marL="0" lvl="1" indent="0" eaLnBrk="1" hangingPunct="1">
              <a:defRPr/>
            </a:pPr>
            <a:endParaRPr lang="en-US" altLang="nb-NO" sz="1200" dirty="0" smtClean="0">
              <a:latin typeface="+mj-lt"/>
            </a:endParaRPr>
          </a:p>
          <a:p>
            <a:pPr marL="0" lvl="1" indent="0" eaLnBrk="1" hangingPunct="1">
              <a:defRPr/>
            </a:pPr>
            <a:r>
              <a:rPr lang="en-US" altLang="nb-NO" sz="1200" dirty="0" smtClean="0">
                <a:latin typeface="+mj-lt"/>
              </a:rPr>
              <a:t>The </a:t>
            </a:r>
            <a:r>
              <a:rPr lang="en-US" altLang="nb-NO" sz="1200" dirty="0">
                <a:latin typeface="+mj-lt"/>
              </a:rPr>
              <a:t>main success factor in reaching a </a:t>
            </a:r>
            <a:r>
              <a:rPr lang="en-US" altLang="nb-NO" sz="1200" dirty="0" smtClean="0">
                <a:latin typeface="+mj-lt"/>
              </a:rPr>
              <a:t>partnership:  </a:t>
            </a:r>
          </a:p>
          <a:p>
            <a:pPr marL="285750" lvl="1" eaLnBrk="1" hangingPunct="1">
              <a:buFont typeface="Arial" panose="020B0604020202020204" pitchFamily="34" charset="0"/>
              <a:buChar char="•"/>
              <a:defRPr/>
            </a:pPr>
            <a:r>
              <a:rPr lang="en-US" altLang="nb-NO" sz="1200" dirty="0" smtClean="0">
                <a:latin typeface="+mj-lt"/>
              </a:rPr>
              <a:t>Research </a:t>
            </a:r>
            <a:r>
              <a:rPr lang="en-US" altLang="nb-NO" sz="1200" dirty="0">
                <a:latin typeface="+mj-lt"/>
              </a:rPr>
              <a:t>the relevant sector in Norway to narrow your search</a:t>
            </a:r>
            <a:r>
              <a:rPr lang="en-US" altLang="nb-NO" sz="1200" dirty="0" smtClean="0">
                <a:latin typeface="+mj-lt"/>
              </a:rPr>
              <a:t>. Use google translate. </a:t>
            </a:r>
          </a:p>
          <a:p>
            <a:pPr marL="285750" lvl="1" eaLnBrk="1" hangingPunct="1">
              <a:buFont typeface="Arial" panose="020B0604020202020204" pitchFamily="34" charset="0"/>
              <a:buChar char="•"/>
              <a:defRPr/>
            </a:pPr>
            <a:r>
              <a:rPr lang="en-US" altLang="nb-NO" sz="1200" dirty="0" smtClean="0">
                <a:latin typeface="+mj-lt"/>
              </a:rPr>
              <a:t>The NGO </a:t>
            </a:r>
            <a:r>
              <a:rPr lang="en-US" altLang="nb-NO" sz="1200" dirty="0">
                <a:latin typeface="+mj-lt"/>
              </a:rPr>
              <a:t>portal </a:t>
            </a:r>
            <a:r>
              <a:rPr lang="en-US" altLang="nb-NO" sz="1200" dirty="0" smtClean="0">
                <a:latin typeface="+mj-lt"/>
                <a:hlinkClick r:id="rId2"/>
              </a:rPr>
              <a:t>www.ngonorway.org</a:t>
            </a:r>
            <a:endParaRPr lang="en-US" altLang="nb-NO" sz="1200" dirty="0" smtClean="0">
              <a:latin typeface="+mj-lt"/>
            </a:endParaRPr>
          </a:p>
          <a:p>
            <a:pPr marL="285750" lvl="1" eaLnBrk="1" hangingPunct="1">
              <a:buFont typeface="Arial" panose="020B0604020202020204" pitchFamily="34" charset="0"/>
              <a:buChar char="•"/>
              <a:defRPr/>
            </a:pPr>
            <a:r>
              <a:rPr lang="nb-NO" altLang="nb-NO" sz="1200" dirty="0" smtClean="0">
                <a:latin typeface="+mj-lt"/>
              </a:rPr>
              <a:t>M</a:t>
            </a:r>
            <a:r>
              <a:rPr lang="en-US" altLang="nb-NO" sz="1200" dirty="0" err="1" smtClean="0">
                <a:latin typeface="+mj-lt"/>
              </a:rPr>
              <a:t>ake</a:t>
            </a:r>
            <a:r>
              <a:rPr lang="en-US" altLang="nb-NO" sz="1200" dirty="0" smtClean="0">
                <a:latin typeface="+mj-lt"/>
              </a:rPr>
              <a:t> </a:t>
            </a:r>
            <a:r>
              <a:rPr lang="en-US" altLang="nb-NO" sz="1200" dirty="0">
                <a:latin typeface="+mj-lt"/>
              </a:rPr>
              <a:t>contacts with </a:t>
            </a:r>
            <a:r>
              <a:rPr lang="en-US" altLang="nb-NO" sz="1200" dirty="0" err="1" smtClean="0">
                <a:latin typeface="+mj-lt"/>
              </a:rPr>
              <a:t>organisations</a:t>
            </a:r>
            <a:r>
              <a:rPr lang="en-US" altLang="nb-NO" sz="1200" dirty="0" smtClean="0">
                <a:latin typeface="+mj-lt"/>
              </a:rPr>
              <a:t> that are best </a:t>
            </a:r>
            <a:r>
              <a:rPr lang="en-US" altLang="nb-NO" sz="1200" dirty="0">
                <a:latin typeface="+mj-lt"/>
              </a:rPr>
              <a:t>suited </a:t>
            </a:r>
            <a:r>
              <a:rPr lang="en-US" altLang="nb-NO" sz="1200" dirty="0" smtClean="0">
                <a:latin typeface="+mj-lt"/>
              </a:rPr>
              <a:t>to your needs. </a:t>
            </a:r>
          </a:p>
          <a:p>
            <a:pPr marL="285750" lvl="1" eaLnBrk="1" hangingPunct="1">
              <a:buFont typeface="Arial" panose="020B0604020202020204" pitchFamily="34" charset="0"/>
              <a:buChar char="•"/>
              <a:defRPr/>
            </a:pPr>
            <a:r>
              <a:rPr lang="nb-NO" altLang="nb-NO" sz="1200" dirty="0" smtClean="0">
                <a:latin typeface="+mj-lt"/>
              </a:rPr>
              <a:t>B</a:t>
            </a:r>
            <a:r>
              <a:rPr lang="en-US" altLang="nb-NO" sz="1200" dirty="0" smtClean="0">
                <a:latin typeface="+mj-lt"/>
              </a:rPr>
              <a:t>e </a:t>
            </a:r>
            <a:r>
              <a:rPr lang="en-US" altLang="nb-NO" sz="1200" dirty="0">
                <a:latin typeface="+mj-lt"/>
              </a:rPr>
              <a:t>as specific as </a:t>
            </a:r>
            <a:r>
              <a:rPr lang="en-US" altLang="nb-NO" sz="1200" dirty="0" smtClean="0">
                <a:latin typeface="+mj-lt"/>
              </a:rPr>
              <a:t>possible.</a:t>
            </a:r>
          </a:p>
          <a:p>
            <a:pPr marL="285750" lvl="1" eaLnBrk="1" hangingPunct="1">
              <a:buFont typeface="Arial" panose="020B0604020202020204" pitchFamily="34" charset="0"/>
              <a:buChar char="•"/>
              <a:defRPr/>
            </a:pPr>
            <a:r>
              <a:rPr lang="nb-NO" altLang="nb-NO" sz="1200" dirty="0" smtClean="0">
                <a:latin typeface="+mj-lt"/>
              </a:rPr>
              <a:t>D</a:t>
            </a:r>
            <a:r>
              <a:rPr lang="en-US" altLang="nb-NO" sz="1200" dirty="0" err="1" smtClean="0">
                <a:latin typeface="+mj-lt"/>
              </a:rPr>
              <a:t>efine</a:t>
            </a:r>
            <a:r>
              <a:rPr lang="en-US" altLang="nb-NO" sz="1200" dirty="0" smtClean="0">
                <a:latin typeface="+mj-lt"/>
              </a:rPr>
              <a:t> your expectations (how many hours, any expenses you are willing to cover). </a:t>
            </a:r>
          </a:p>
          <a:p>
            <a:pPr marL="285750" lvl="1" eaLnBrk="1" hangingPunct="1">
              <a:buFont typeface="Arial" panose="020B0604020202020204" pitchFamily="34" charset="0"/>
              <a:buChar char="•"/>
              <a:defRPr/>
            </a:pPr>
            <a:r>
              <a:rPr lang="nb-NO" altLang="nb-NO" sz="1200" dirty="0" smtClean="0">
                <a:latin typeface="+mj-lt"/>
              </a:rPr>
              <a:t>P</a:t>
            </a:r>
            <a:r>
              <a:rPr lang="en-US" altLang="nb-NO" sz="1200" dirty="0" err="1" smtClean="0">
                <a:latin typeface="+mj-lt"/>
              </a:rPr>
              <a:t>rovide</a:t>
            </a:r>
            <a:r>
              <a:rPr lang="en-US" altLang="nb-NO" sz="1200" dirty="0" smtClean="0">
                <a:latin typeface="+mj-lt"/>
              </a:rPr>
              <a:t> </a:t>
            </a:r>
            <a:r>
              <a:rPr lang="en-US" altLang="nb-NO" sz="1200" dirty="0">
                <a:latin typeface="+mj-lt"/>
              </a:rPr>
              <a:t>clear </a:t>
            </a:r>
            <a:r>
              <a:rPr lang="en-US" altLang="nb-NO" sz="1200" dirty="0" smtClean="0">
                <a:latin typeface="+mj-lt"/>
              </a:rPr>
              <a:t>information.</a:t>
            </a:r>
          </a:p>
          <a:p>
            <a:pPr marL="285750" lvl="1" eaLnBrk="1" hangingPunct="1">
              <a:buFont typeface="Arial" panose="020B0604020202020204" pitchFamily="34" charset="0"/>
              <a:buChar char="•"/>
              <a:defRPr/>
            </a:pPr>
            <a:r>
              <a:rPr lang="en-US" altLang="nb-NO" sz="1200" dirty="0" smtClean="0">
                <a:latin typeface="+mj-lt"/>
              </a:rPr>
              <a:t>Our </a:t>
            </a:r>
            <a:r>
              <a:rPr lang="en-US" altLang="nb-NO" sz="1200" dirty="0">
                <a:latin typeface="+mj-lt"/>
              </a:rPr>
              <a:t>experience is that a well-developed </a:t>
            </a:r>
            <a:r>
              <a:rPr lang="en-US" altLang="nb-NO" sz="1200" dirty="0" smtClean="0">
                <a:latin typeface="+mj-lt"/>
              </a:rPr>
              <a:t>proposal, </a:t>
            </a:r>
            <a:r>
              <a:rPr lang="en-US" altLang="nb-NO" sz="1200" dirty="0">
                <a:latin typeface="+mj-lt"/>
              </a:rPr>
              <a:t>that allows time for the potential Norwegian partner to consider the request will have good success in finding a Norwegian </a:t>
            </a:r>
            <a:r>
              <a:rPr lang="en-US" altLang="nb-NO" sz="1200" dirty="0" err="1" smtClean="0">
                <a:latin typeface="+mj-lt"/>
              </a:rPr>
              <a:t>organisation</a:t>
            </a:r>
            <a:r>
              <a:rPr lang="en-US" altLang="nb-NO" sz="1200" dirty="0">
                <a:latin typeface="+mj-lt"/>
              </a:rPr>
              <a:t> </a:t>
            </a:r>
            <a:r>
              <a:rPr lang="en-US" altLang="nb-NO" sz="1200" dirty="0" smtClean="0">
                <a:latin typeface="+mj-lt"/>
              </a:rPr>
              <a:t>to form a partnership with.</a:t>
            </a:r>
            <a:endParaRPr lang="en-US" altLang="nb-NO" sz="1200" dirty="0">
              <a:latin typeface="+mj-lt"/>
            </a:endParaRPr>
          </a:p>
          <a:p>
            <a:pPr algn="ctr" defTabSz="914400" eaLnBrk="1" hangingPunct="1">
              <a:defRPr/>
            </a:pPr>
            <a:endParaRPr lang="en-US" altLang="nb-NO" sz="1200" b="1" dirty="0" smtClean="0">
              <a:latin typeface="+mj-lt"/>
            </a:endParaRPr>
          </a:p>
          <a:p>
            <a:pPr algn="ctr" defTabSz="914400" eaLnBrk="1" hangingPunct="1">
              <a:defRPr/>
            </a:pPr>
            <a:endParaRPr lang="en-US" altLang="nb-NO" sz="1200" b="1" dirty="0" smtClean="0">
              <a:latin typeface="+mj-lt"/>
            </a:endParaRPr>
          </a:p>
          <a:p>
            <a:pPr algn="ctr" defTabSz="914400" eaLnBrk="1" hangingPunct="1">
              <a:defRPr/>
            </a:pPr>
            <a:r>
              <a:rPr lang="en-US" altLang="nb-NO" sz="1200" b="1" dirty="0" smtClean="0">
                <a:latin typeface="+mj-lt"/>
              </a:rPr>
              <a:t>Opportunities and the </a:t>
            </a:r>
            <a:r>
              <a:rPr lang="en-US" altLang="nb-NO" sz="1200" b="1" dirty="0">
                <a:latin typeface="+mj-lt"/>
              </a:rPr>
              <a:t>different kinds of </a:t>
            </a:r>
            <a:r>
              <a:rPr lang="en-US" altLang="nb-NO" sz="1200" b="1" dirty="0" smtClean="0">
                <a:latin typeface="+mj-lt"/>
              </a:rPr>
              <a:t>partnerships</a:t>
            </a:r>
            <a:endParaRPr lang="en-US" altLang="nb-NO" sz="1200" b="1" dirty="0">
              <a:latin typeface="+mj-lt"/>
            </a:endParaRPr>
          </a:p>
          <a:p>
            <a:pPr marL="285750" indent="-285750" defTabSz="914400" eaLnBrk="1" hangingPunct="1">
              <a:buFont typeface="Arial" panose="020B0604020202020204" pitchFamily="34" charset="0"/>
              <a:buChar char="•"/>
              <a:defRPr/>
            </a:pPr>
            <a:endParaRPr lang="nb-NO" altLang="nb-NO" sz="1200" dirty="0">
              <a:latin typeface="+mj-lt"/>
            </a:endParaRPr>
          </a:p>
          <a:p>
            <a:pPr marL="285750" indent="-285750" defTabSz="914400" eaLnBrk="1" hangingPunct="1">
              <a:buFont typeface="Arial" panose="020B0604020202020204" pitchFamily="34" charset="0"/>
              <a:buChar char="•"/>
              <a:defRPr/>
            </a:pPr>
            <a:r>
              <a:rPr lang="nb-NO" altLang="nb-NO" sz="1200" dirty="0" err="1" smtClean="0">
                <a:latin typeface="+mj-lt"/>
              </a:rPr>
              <a:t>Sharing</a:t>
            </a:r>
            <a:r>
              <a:rPr lang="nb-NO" altLang="nb-NO" sz="1200" dirty="0" smtClean="0">
                <a:latin typeface="+mj-lt"/>
              </a:rPr>
              <a:t> </a:t>
            </a:r>
            <a:r>
              <a:rPr lang="nb-NO" altLang="nb-NO" sz="1200" dirty="0" err="1" smtClean="0">
                <a:latin typeface="+mj-lt"/>
              </a:rPr>
              <a:t>information</a:t>
            </a:r>
            <a:r>
              <a:rPr lang="nb-NO" altLang="nb-NO" sz="1200" dirty="0" smtClean="0">
                <a:latin typeface="+mj-lt"/>
              </a:rPr>
              <a:t> </a:t>
            </a:r>
            <a:r>
              <a:rPr lang="nb-NO" altLang="nb-NO" sz="1200" dirty="0">
                <a:latin typeface="+mj-lt"/>
              </a:rPr>
              <a:t>and best </a:t>
            </a:r>
            <a:r>
              <a:rPr lang="nb-NO" altLang="nb-NO" sz="1200" dirty="0" err="1">
                <a:latin typeface="+mj-lt"/>
              </a:rPr>
              <a:t>practice</a:t>
            </a:r>
            <a:r>
              <a:rPr lang="nb-NO" altLang="nb-NO" sz="1200" dirty="0">
                <a:latin typeface="+mj-lt"/>
              </a:rPr>
              <a:t> </a:t>
            </a:r>
            <a:r>
              <a:rPr lang="nb-NO" altLang="nb-NO" sz="1200" dirty="0" err="1" smtClean="0">
                <a:latin typeface="+mj-lt"/>
              </a:rPr>
              <a:t>between</a:t>
            </a:r>
            <a:r>
              <a:rPr lang="nb-NO" altLang="nb-NO" sz="1200" dirty="0" smtClean="0">
                <a:latin typeface="+mj-lt"/>
              </a:rPr>
              <a:t> </a:t>
            </a:r>
            <a:r>
              <a:rPr lang="nb-NO" altLang="nb-NO" sz="1200" dirty="0" err="1" smtClean="0">
                <a:latin typeface="+mj-lt"/>
              </a:rPr>
              <a:t>countries</a:t>
            </a:r>
            <a:r>
              <a:rPr lang="nb-NO" altLang="nb-NO" sz="1200" dirty="0" smtClean="0">
                <a:latin typeface="+mj-lt"/>
              </a:rPr>
              <a:t> is a </a:t>
            </a:r>
            <a:r>
              <a:rPr lang="nb-NO" altLang="nb-NO" sz="1200" dirty="0" err="1" smtClean="0">
                <a:latin typeface="+mj-lt"/>
              </a:rPr>
              <a:t>valuable</a:t>
            </a:r>
            <a:r>
              <a:rPr lang="nb-NO" altLang="nb-NO" sz="1200" dirty="0" smtClean="0">
                <a:latin typeface="+mj-lt"/>
              </a:rPr>
              <a:t> </a:t>
            </a:r>
            <a:r>
              <a:rPr lang="nb-NO" altLang="nb-NO" sz="1200" dirty="0" err="1" smtClean="0">
                <a:latin typeface="+mj-lt"/>
              </a:rPr>
              <a:t>aspect</a:t>
            </a:r>
            <a:r>
              <a:rPr lang="nb-NO" altLang="nb-NO" sz="1200" dirty="0" smtClean="0">
                <a:latin typeface="+mj-lt"/>
              </a:rPr>
              <a:t> </a:t>
            </a:r>
            <a:r>
              <a:rPr lang="nb-NO" altLang="nb-NO" sz="1200" dirty="0" err="1" smtClean="0">
                <a:latin typeface="+mj-lt"/>
              </a:rPr>
              <a:t>of</a:t>
            </a:r>
            <a:r>
              <a:rPr lang="nb-NO" altLang="nb-NO" sz="1200" dirty="0" smtClean="0">
                <a:latin typeface="+mj-lt"/>
              </a:rPr>
              <a:t> </a:t>
            </a:r>
            <a:r>
              <a:rPr lang="nb-NO" altLang="nb-NO" sz="1200" dirty="0" err="1" smtClean="0">
                <a:latin typeface="+mj-lt"/>
              </a:rPr>
              <a:t>the</a:t>
            </a:r>
            <a:r>
              <a:rPr lang="nb-NO" altLang="nb-NO" sz="1200" dirty="0" smtClean="0">
                <a:latin typeface="+mj-lt"/>
              </a:rPr>
              <a:t> EEA/Norway </a:t>
            </a:r>
            <a:r>
              <a:rPr lang="nb-NO" altLang="nb-NO" sz="1200" dirty="0" err="1" smtClean="0">
                <a:latin typeface="+mj-lt"/>
              </a:rPr>
              <a:t>grants</a:t>
            </a:r>
            <a:r>
              <a:rPr lang="nb-NO" altLang="nb-NO" sz="1200" dirty="0" smtClean="0">
                <a:latin typeface="+mj-lt"/>
              </a:rPr>
              <a:t>.</a:t>
            </a:r>
          </a:p>
          <a:p>
            <a:pPr marL="285750" indent="-285750" defTabSz="914400" eaLnBrk="1" hangingPunct="1">
              <a:buFont typeface="Arial" panose="020B0604020202020204" pitchFamily="34" charset="0"/>
              <a:buChar char="•"/>
              <a:defRPr/>
            </a:pPr>
            <a:r>
              <a:rPr lang="nb-NO" altLang="nb-NO" sz="1200" dirty="0" smtClean="0">
                <a:latin typeface="+mj-lt"/>
              </a:rPr>
              <a:t>S</a:t>
            </a:r>
            <a:r>
              <a:rPr lang="en-US" altLang="nb-NO" sz="1200" dirty="0" err="1">
                <a:latin typeface="+mj-lt"/>
              </a:rPr>
              <a:t>tudy</a:t>
            </a:r>
            <a:r>
              <a:rPr lang="en-US" altLang="nb-NO" sz="1200" dirty="0">
                <a:latin typeface="+mj-lt"/>
              </a:rPr>
              <a:t> visits to and from EEA countries</a:t>
            </a:r>
          </a:p>
          <a:p>
            <a:pPr marL="285750" indent="-285750" defTabSz="914400" eaLnBrk="1" hangingPunct="1">
              <a:buFont typeface="Arial" panose="020B0604020202020204" pitchFamily="34" charset="0"/>
              <a:buChar char="•"/>
              <a:defRPr/>
            </a:pPr>
            <a:r>
              <a:rPr lang="nb-NO" altLang="nb-NO" sz="1200" dirty="0">
                <a:latin typeface="+mj-lt"/>
              </a:rPr>
              <a:t>E</a:t>
            </a:r>
            <a:r>
              <a:rPr lang="en-US" altLang="nb-NO" sz="1200" dirty="0" err="1">
                <a:latin typeface="+mj-lt"/>
              </a:rPr>
              <a:t>xpert</a:t>
            </a:r>
            <a:r>
              <a:rPr lang="en-US" altLang="nb-NO" sz="1200" dirty="0">
                <a:latin typeface="+mj-lt"/>
              </a:rPr>
              <a:t> exchange/sharing of </a:t>
            </a:r>
            <a:r>
              <a:rPr lang="en-US" altLang="nb-NO" sz="1200" dirty="0" smtClean="0">
                <a:latin typeface="+mj-lt"/>
              </a:rPr>
              <a:t>knowledge.</a:t>
            </a:r>
            <a:endParaRPr lang="en-US" altLang="nb-NO" sz="1200" dirty="0">
              <a:latin typeface="+mj-lt"/>
            </a:endParaRPr>
          </a:p>
          <a:p>
            <a:pPr marL="285750" indent="-285750" defTabSz="914400" eaLnBrk="1" hangingPunct="1">
              <a:buFont typeface="Arial" panose="020B0604020202020204" pitchFamily="34" charset="0"/>
              <a:buChar char="•"/>
              <a:defRPr/>
            </a:pPr>
            <a:r>
              <a:rPr lang="nb-NO" altLang="nb-NO" sz="1200" dirty="0">
                <a:latin typeface="+mj-lt"/>
              </a:rPr>
              <a:t>S</a:t>
            </a:r>
            <a:r>
              <a:rPr lang="en-US" altLang="nb-NO" sz="1200" dirty="0" err="1">
                <a:latin typeface="+mj-lt"/>
              </a:rPr>
              <a:t>eminars</a:t>
            </a:r>
            <a:r>
              <a:rPr lang="en-US" altLang="nb-NO" sz="1200" dirty="0">
                <a:latin typeface="+mj-lt"/>
              </a:rPr>
              <a:t>, conferences, </a:t>
            </a:r>
            <a:r>
              <a:rPr lang="en-US" altLang="nb-NO" sz="1200" dirty="0" err="1">
                <a:latin typeface="+mj-lt"/>
              </a:rPr>
              <a:t>workhops</a:t>
            </a:r>
            <a:r>
              <a:rPr lang="en-US" altLang="nb-NO" sz="1200" dirty="0">
                <a:latin typeface="+mj-lt"/>
              </a:rPr>
              <a:t>, etc.</a:t>
            </a:r>
          </a:p>
          <a:p>
            <a:pPr marL="285750" indent="-285750" defTabSz="914400" eaLnBrk="1" hangingPunct="1">
              <a:buFont typeface="Arial" panose="020B0604020202020204" pitchFamily="34" charset="0"/>
              <a:buChar char="•"/>
              <a:defRPr/>
            </a:pPr>
            <a:r>
              <a:rPr lang="nb-NO" altLang="nb-NO" sz="1200" dirty="0" smtClean="0">
                <a:latin typeface="+mj-lt"/>
              </a:rPr>
              <a:t>A p</a:t>
            </a:r>
            <a:r>
              <a:rPr lang="en-US" altLang="nb-NO" sz="1200" dirty="0" err="1" smtClean="0">
                <a:latin typeface="+mj-lt"/>
              </a:rPr>
              <a:t>artnership</a:t>
            </a:r>
            <a:r>
              <a:rPr lang="en-US" altLang="nb-NO" sz="1200" dirty="0" smtClean="0">
                <a:latin typeface="+mj-lt"/>
              </a:rPr>
              <a:t> </a:t>
            </a:r>
            <a:r>
              <a:rPr lang="en-US" altLang="nb-NO" sz="1200" dirty="0">
                <a:latin typeface="+mj-lt"/>
              </a:rPr>
              <a:t>agreement.</a:t>
            </a:r>
          </a:p>
          <a:p>
            <a:pPr algn="ctr" defTabSz="914400" eaLnBrk="1" hangingPunct="1">
              <a:defRPr/>
            </a:pPr>
            <a:endParaRPr lang="en-US" altLang="nb-NO" sz="1200" b="1" dirty="0" smtClean="0">
              <a:latin typeface="Calibri" pitchFamily="34" charset="0"/>
            </a:endParaRP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269875"/>
            <a:ext cx="2284412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AutoShape 5" descr="data:image/jpeg;base64,/9j/4AAQSkZJRgABAQAAAQABAAD/2wCEAAkGBhISERUQEhMUFRAWGBcYFBcWFBgWHBgcGxUVHBYaFhwaHSkkGBklGxkXHy8gJScqLCwsFR8yNTAqNSYsLCkBCQoKDgwOGg8PGjMlHyUsLzIvLy8qLyksLyo1MjU1LCosLCwsLCw0LCwsLzUsLCksLCksLCwsLiwsLCwsLCwsKf/AABEIAEQBlAMBIgACEQEDEQH/xAAbAAEBAAMBAQEAAAAAAAAAAAAABgMFBwQBAv/EAD0QAAICAgECBAQEBAMFCQAAAAECAAMEERIFIQYTMUEUIlFhBzJxkSNSgaFCcrIzc4Kx0RUkJVNiksHi8P/EABoBAQADAQEBAAAAAAAAAAAAAAABAgMEBQb/xAAqEQACAgEDAwMFAAMBAAAAAAAAAQIRAxITIQRBUTFhoQUycbHwgZHRFP/aAAwDAQACEQMRAD8A7jE/LWADZ7AepM0XUPGmNX2DGxvog2P39JZRcvQznlhjVydG+3Pu5z7M/EG5u1aIg+p+c/8AwP7TUX+JMp/W9/8AhPH/AEzddNN+pwT+p4o/bbOsT5ucePUbfXzbN/7xv+s9mH4jykI4Wu3/AKW+ff8AQ7Ms+lfkzj9Ug3zFnTs7I8ut7Nb4qza/QEzkeXmva5ssYsx99+n2H0H6S+6B4sTI/g2qFtOxr/C/buBv0P2M1uZ+HjcyarFFZ9AwOx9u3rGFrG2p8Mjq1LqYxlh5Xj3Pf4E6o9tbo5LGsjRPc6IPYn30Qf3lTNZ0Hoa4tfBTyYnbtrWz+nsB9Js5z5GnJteh6PTxlDFGM/UREShuIiIAiIgCIiAIiIAiIgCIiAIiIAiIgCIiAIiIAiIgCIiAIiIAiIgCIiAIiIAiIgCIiAIiIAiIgHM8zFz8lyrpYdE/KflQd/bfY/r3npx/w+vP53rT7d2P9u3950LUanR/6Jei4POX07G3c22/yRSfhz9bz/Sv/wC0xX/h04/Jcp/zIV/uCZd6jUrv5PJd9Bgr7flnJep9Bvx/9oh4/wAy91/cen9dSu/D+ivyGca8wsQx9wO3EfprvPfX4pxrLTj7JJJXuvysfcb95NeIem2YNnm47slT9ux/Kf5Tv1H039DN3KWRaJcM4Vih08t7G9UVw/KPV+INSK1Vi9rtnZHroa0T+h95TdA6l5+Olp/MRpv8w7H/AK/1nLMrKexudjMzH3J//al1+Htm8dx9LD/dVMZcenGr7Fuk6jc6mTSpMpMjMSvXNlXkwVeRA2x9AN+pMyW3BVLMQFAJJPYAAbJP2kp+I+Et1OPSxIWzKpUkHRG+XcfcesxY3V7DjZWDkn/vdFNm2/8AOr8tuFq/r6MPY/rOdY7imes506K+i9XUOpDIwBUg7BBGwQfcTJIfE6vkLj9PxMUVi23GDmy3ZVFrrr3pV/MxLCe3C65l05DY2X5Vn8B70sqBTYRgGVlYnR7jRBh42FNFXEicPrvUHwbOofwNGrzaKlRiQAdsHYn5iUBHb3mXrvjnyrMTywGptC23trfClyqI32+dx/7TG1K6Q3FVljEkus+LrKbMxlVWpxaayR6FrbG+Ub9lC63295rsrxNm49YybL8G5Nr5lNew4DED5G5HkRv3ELFJh5Ei+nnzs+ulDZa6og0CzEAdzodz95N5HVM7Iyr6MVqKq8corNYrWM7MgbsAQAuv6zX9Q8Q2tg5IyKqHux766nHEvW+2qIYK3cdn9PYiFibr/HyHNF2DPs0HiGzLVgab8WigL8zXKWJbZ9PmAC61779ZosX8QLBiZVjCm27HdEVqmPlWGzQQjfcaJ7/pIjjclaJc0nyXk/NlgUFiQABsk+wHqTI7M6n1LECXZDY1tLWVpYlaOjJ5jqoKMSeWifcSn6t/sLf92/8AoaQ4VRKlZnxshbFDowZGG1YHYIPoQZlkB0rrOQuN07DxfLFtuNzNloJVVRV3pV/Mx3Nlh9fyqch8XL8q0ih70elWQkIdFWVidH6EGWeJoqporZg+NTzPJ5r5vHnw383HeuWvpvtuR3QutdQzEXIrvwQraPkaZ2Vd9w7BthtfaY8urLPWm8qygH4ZSOaMf4Xnd1Oj+fls79NESdrlpsbnFpFnV1GpnetXQ2V68xQw2uxsch7bEyYuUliCytg6MNqynYI+xHrJhcmxsrqFVS0pYldBWw1nbFkcnzSDtwNdpqvC+ZlUdIOQWpNSYzPQoRuQK8j/ABCTph+mo2+L/HyNfP8As6DMDZqCwVF181gWVN9yAdEgfQTT9Z61ZV058tePmrSLBsbXZVT6fTvJ7qy5bdVoNT0q5xnNfNGIC7TmG0e5LemvQSscd+vuTKdF+J9kb1DxBkvlXY1NuLjpQEDPfti7OvL5F5ABQPebDwl1+zI86u7yzbRYEZ6jtHBUMrLv07HuIeNpWFNN0UU+GTfXer5PxNeFi+UrvW1r2WgsFVWC6VV9WJPuZ58XqucLbsK047XinzqbVDqpHPjqxN7B39DCxurGtWUVPVaXsalbEa1RtkDAso3ruB6d5+eodZoo151tdXLfHmwXetb1v9R+8kvwswbVxktZcfy7FJDKrC5m5nZtY9m9Pb7TJ43yKK83AfJ4+QPieXNeQ7pXrY0feW21r0ldb06ilwfEWLc3CnIpsfW+KWKx1+gM2M55lZ2DflYQwFQ3reHdqquHGsI3mczxHY7A19ZT+FesWZNVj2cdrfdWOI18qWFV339dCRPHStfJMZ3wbXIzEQoruqs54oCdFjonS/U6Bmecz6h1jIyqsC5fL+J+NtVNghPlFygto7/KJv6Oq52PlY9GU1FteQXVWqRq2RlTl3BJBUj+sl4mu/PPwFks379aoVeZurCB/LLFhrnvXDf82+2p7QZzlcvy8O5uFb/+JsurF5AcsoDYHsw3sH6zdXdVzcjKvx8VqKq8corvYjWMzMvL5VBACgQ8QUysMxY+YlnLgytxYq2jvTD1B+hH0mHpa3CpRkGs3d+RrBCnv20G7jtIvoHiynGbKqsS8t8XkN/DossGiw91XW/tKxg5XXYlyqrLlMxC5qDKbFALLvuAd6JHsDozPOfYniiv4rPzUSwrXi1Hi6NUxKm3tphsD7z5f4pzqqPjGvwHUKHbHUkNxOjpX5HbgH6S+y/0V3EdCmHLy0qQ2WMqIvdmY6A/Un0mk65kZfyPTfjUUcAWa9Sx5Hfb8wAGte+/WS/VfEb5XSuoLYanenSeZSSa7AeDArv0+hH2lY4nKiZZKOhfGpzFfNfMKlgu+5UHRIH03PteWjO1YZTYgBZQe6ht8SR7b0f2kP1GrMPVa/JehW+FbhzRm0nNOQbR7ty7gj2n7sTMbqmUMV6U/hY3mNajP7WcQigjf+Lez9JO0vPayNft3LuJzbO/FC7CtfFy6ktuQj56SVVlKgjs29N3O4ll02R8pEb0O7OkxETnNhPLR1Op3atbFZ1/MoPcT0kTR9M8J103terMSeWlOvl5Hbd/eWVU7Mpuaa0rjueXF8DVpeLubFQ3JU0Ox9Rtt9wP0m08RYPm41qe/Esv6r3H/L+82c/Ng2CJLnJtNv0KrBjjFxiuGcXE6D+H1Wsdm/msP9gonPiJ1PwrieXiVD3K8j/xHf8AyInb1LqB4n0yN5b8Iw+KunWWjG8teXDKpsfuBpVJ5Hv6zz+M/DTZNXmUnjl1q/lN/MGUh62+qsD/AEOjKWJxKbVV2PoHFOyIPSMukYGRVSLXx8c1W0+YEb5kr2VY9iQU9JkpwcvIyXyrcfyFGNZTWhsV3cuQdnj2Udtess4lt1+CuhGk8JdNerAoouXTrUFdSQfrsdvWT3h7wK4py6snvzU49B7HVKcvKPb07tv6/KJeRI3GrruToXHsQuB4SyX6VfRcQM3IJZyxB+YcQgJHtxRf3mHpvQVL112dEqTuA9gsqKr9WX3b09Ne86BEtvPkjbXBBeLvDVzZi5VFNrIa+N3w+R5Fjtv5Sf5gFH9/tMK4tV2BkYeHj215CWVNbVafnJNityZix5bVSd79pS9R8HVW2teLcmqxtcvJvdAdAAbUdvQT19E8PU4ofy+ZdyDY9jtY7kDQ5M3c6EturSvKK7fLJfrvQLPjrMl8Jc6plrFQNig1FQeQCP2IJ77ngu8NZVmPmkYwqa+3HaqkOh0tZUN+XQHpvU6VEqszRLxJmh8ZdOsuxvLqXk/m0NrYHZbkZj3+gBM2nUai1ViqNko4A+pKkCeqJnq4SNKInoXQMiu7p7PXpacR67TsfK54aHr39D6TZ5HTbf8AtNMkJupcV0LbA+c2bC/X095RxLPI27KqCRzbqvQLsogJ0tMXI5KTk+ag4aYEsvl6Ln9QJQ9XwMmvOTNoqFyGryLE5hGUeZyDrvs3r3H2lREl5W+xCxonendKtXPzbWXVVqUCttg74o4bt9tiazpXRMv4G7pltaqFpauq9X5LZy5AbX8ykeplrEjcf6+CdCILNTqN+GennCCMyLU1xvQ1gAAFgB8xOhvWpsuudLya8nHzMetbvKqep6+YrYhuJ5IT2329DKuJO54Q0e5A9Y8OOMy7IfATNquFZX50D1FV4kafsQfXYMo/C3T1rqJGIuIzklq1Kt6dlJK9t6m7iRLI5Kv7/gUEnZL9ew8mvMqzaKReq1PU9fMI2mdWDKW7H09J+ekYmVbl2Zl9IoXyBTXWbA7n5+ZZivZfpqVURr4qho5s0Xgfp1lGBRTavGxFIZdg6+dj7fYz8dY6ba+fhXKu66viPMbY+XkiBf12QZQRI1vU5fn5J0qqPmpFdOXOwfNpTD+IR7rba7EuRB/Ectpw3ddb1sbltERlXFBxvkgq/CmVViYpVUfJx8h8hq+fENz8zkiuR6jn6kd9T2LRmZeXjXW43w1OOXY87VdnLIV0oT0A9dkyxiWeVv19/krtog8nw5knEtrFZ5t1DzgOS96/iVbl6/y99es9b0ZeJmZN1WN8RTkGtvktVGQqnEgh+xHvsGWMRut+q/v5DbR4+l32vUr3VeVYd7TmH49+22HYnU13hTp9lS5AsXjzyrrF7g7VmHE9vTc3sSmr1ReiQ6r4cuuvztDil+LXVW5I1yBs329RrY/eajpvh4Dy6rei1cvlWy0WVFddgzj/ABHt31rc6NE0WVpUUeNN2QnW/DzjNfIbBXNpZKxUPMUGnipDAI/ykHsd/aeazw7lWYfUQMYUvkGvyaQ6HQVUH+HSj0JnRIhZmqIeNEr1rAyq8mnNx6lu4VNVZUXCNpmVuSE9iQR6Gezp3TrF6hlXsuqrK8cI2x3KC3kP6bH7zfRKa3VF9PNnHvxB8D52Rn2XU0F62Cabmg3pAD2J+sTsMToj1c4pJIxfTxbsRETkOgREQBMObdwrd/5VY/sCZmmk8ZZnl4j/AFfSD+vr/bctFW0jPLPRBy8I5x03DNttdQ9XYA/p/iP7bnYEUAAD0HYSD/D/AKdyse8jsg4r/mPr+w/1S+E36mVyrwef9Mxacbm+/wChEROY9QREQBERAEREAREQBERAEREAREQBERAEREAREQBERAEREAREQBERAEREAREQBERAEREAREQBERAEREAREQBERAEm/HWMGxuR3tGBGvv27/vPkTTF96OfqVeKV+DY+GcRa8ZFX3HIk+pJ7kmbSIkT+5mmJJY4peEIiJQ0EREAREQBERAEREAREQBERAEREAREQBERAEREAREQBERAEREAREQBERAEREAREQBERAEREAREQBERA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0" y="-388938"/>
            <a:ext cx="4810125" cy="80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14341" name="AutoShape 7" descr="data:image/jpeg;base64,/9j/4AAQSkZJRgABAQAAAQABAAD/2wCEAAkGBhISERUQEhMUFRAWGBcYFBcWFBgWHBgcGxUVHBYaFhwaHSkkGBklGxkXHy8gJScqLCwsFR8yNTAqNSYsLCkBCQoKDgwOGg8PGjMlHyUsLzIvLy8qLyksLyo1MjU1LCosLCwsLCw0LCwsLzUsLCksLCksLCwsLiwsLCwsLCwsKf/AABEIAEQBlAMBIgACEQEDEQH/xAAbAAEBAAMBAQEAAAAAAAAAAAAABgMFBwQBAv/EAD0QAAICAgECBAQEBAMFCQAAAAECAAMEERIFIQYTMUEUIlFhBzJxkSNSgaFCcrIzc4Kx0RUkJVNiksHi8P/EABoBAQADAQEBAAAAAAAAAAAAAAABAgMEBQb/xAAqEQACAgEDAwMFAAMBAAAAAAAAAQIRAxITIQRBUTFhoQUycbHwgZHRFP/aAAwDAQACEQMRAD8A7jE/LWADZ7AepM0XUPGmNX2DGxvog2P39JZRcvQznlhjVydG+3Pu5z7M/EG5u1aIg+p+c/8AwP7TUX+JMp/W9/8AhPH/AEzddNN+pwT+p4o/bbOsT5ucePUbfXzbN/7xv+s9mH4jykI4Wu3/AKW+ff8AQ7Ms+lfkzj9Ug3zFnTs7I8ut7Nb4qza/QEzkeXmva5ssYsx99+n2H0H6S+6B4sTI/g2qFtOxr/C/buBv0P2M1uZ+HjcyarFFZ9AwOx9u3rGFrG2p8Mjq1LqYxlh5Xj3Pf4E6o9tbo5LGsjRPc6IPYn30Qf3lTNZ0Hoa4tfBTyYnbtrWz+nsB9Js5z5GnJteh6PTxlDFGM/UREShuIiIAiIgCIiAIiIAiIgCIiAIiIAiIgCIiAIiIAiIgCIiAIiIAiIgCIiAIiIAiIgCIiAIiIAiIgHM8zFz8lyrpYdE/KflQd/bfY/r3npx/w+vP53rT7d2P9u3950LUanR/6Jei4POX07G3c22/yRSfhz9bz/Sv/wC0xX/h04/Jcp/zIV/uCZd6jUrv5PJd9Bgr7flnJep9Bvx/9oh4/wAy91/cen9dSu/D+ivyGca8wsQx9wO3EfprvPfX4pxrLTj7JJJXuvysfcb95NeIem2YNnm47slT9ux/Kf5Tv1H039DN3KWRaJcM4Vih08t7G9UVw/KPV+INSK1Vi9rtnZHroa0T+h95TdA6l5+Olp/MRpv8w7H/AK/1nLMrKexudjMzH3J//al1+Htm8dx9LD/dVMZcenGr7Fuk6jc6mTSpMpMjMSvXNlXkwVeRA2x9AN+pMyW3BVLMQFAJJPYAAbJP2kp+I+Et1OPSxIWzKpUkHRG+XcfcesxY3V7DjZWDkn/vdFNm2/8AOr8tuFq/r6MPY/rOdY7imes506K+i9XUOpDIwBUg7BBGwQfcTJIfE6vkLj9PxMUVi23GDmy3ZVFrrr3pV/MxLCe3C65l05DY2X5Vn8B70sqBTYRgGVlYnR7jRBh42FNFXEicPrvUHwbOofwNGrzaKlRiQAdsHYn5iUBHb3mXrvjnyrMTywGptC23trfClyqI32+dx/7TG1K6Q3FVljEkus+LrKbMxlVWpxaayR6FrbG+Ub9lC63295rsrxNm49YybL8G5Nr5lNew4DED5G5HkRv3ELFJh5Ei+nnzs+ulDZa6og0CzEAdzodz95N5HVM7Iyr6MVqKq8corNYrWM7MgbsAQAuv6zX9Q8Q2tg5IyKqHux766nHEvW+2qIYK3cdn9PYiFibr/HyHNF2DPs0HiGzLVgab8WigL8zXKWJbZ9PmAC61779ZosX8QLBiZVjCm27HdEVqmPlWGzQQjfcaJ7/pIjjclaJc0nyXk/NlgUFiQABsk+wHqTI7M6n1LECXZDY1tLWVpYlaOjJ5jqoKMSeWifcSn6t/sLf92/8AoaQ4VRKlZnxshbFDowZGG1YHYIPoQZlkB0rrOQuN07DxfLFtuNzNloJVVRV3pV/Mx3Nlh9fyqch8XL8q0ih70elWQkIdFWVidH6EGWeJoqporZg+NTzPJ5r5vHnw383HeuWvpvtuR3QutdQzEXIrvwQraPkaZ2Vd9w7BthtfaY8urLPWm8qygH4ZSOaMf4Xnd1Oj+fls79NESdrlpsbnFpFnV1GpnetXQ2V68xQw2uxsch7bEyYuUliCytg6MNqynYI+xHrJhcmxsrqFVS0pYldBWw1nbFkcnzSDtwNdpqvC+ZlUdIOQWpNSYzPQoRuQK8j/ABCTph+mo2+L/HyNfP8As6DMDZqCwVF181gWVN9yAdEgfQTT9Z61ZV058tePmrSLBsbXZVT6fTvJ7qy5bdVoNT0q5xnNfNGIC7TmG0e5LemvQSscd+vuTKdF+J9kb1DxBkvlXY1NuLjpQEDPfti7OvL5F5ABQPebDwl1+zI86u7yzbRYEZ6jtHBUMrLv07HuIeNpWFNN0UU+GTfXer5PxNeFi+UrvW1r2WgsFVWC6VV9WJPuZ58XqucLbsK047XinzqbVDqpHPjqxN7B39DCxurGtWUVPVaXsalbEa1RtkDAso3ruB6d5+eodZoo151tdXLfHmwXetb1v9R+8kvwswbVxktZcfy7FJDKrC5m5nZtY9m9Pb7TJ43yKK83AfJ4+QPieXNeQ7pXrY0feW21r0ldb06ilwfEWLc3CnIpsfW+KWKx1+gM2M55lZ2DflYQwFQ3reHdqquHGsI3mczxHY7A19ZT+FesWZNVj2cdrfdWOI18qWFV339dCRPHStfJMZ3wbXIzEQoruqs54oCdFjonS/U6Bmecz6h1jIyqsC5fL+J+NtVNghPlFygto7/KJv6Oq52PlY9GU1FteQXVWqRq2RlTl3BJBUj+sl4mu/PPwFks379aoVeZurCB/LLFhrnvXDf82+2p7QZzlcvy8O5uFb/+JsurF5AcsoDYHsw3sH6zdXdVzcjKvx8VqKq8corvYjWMzMvL5VBACgQ8QUysMxY+YlnLgytxYq2jvTD1B+hH0mHpa3CpRkGs3d+RrBCnv20G7jtIvoHiynGbKqsS8t8XkN/DossGiw91XW/tKxg5XXYlyqrLlMxC5qDKbFALLvuAd6JHsDozPOfYniiv4rPzUSwrXi1Hi6NUxKm3tphsD7z5f4pzqqPjGvwHUKHbHUkNxOjpX5HbgH6S+y/0V3EdCmHLy0qQ2WMqIvdmY6A/Un0mk65kZfyPTfjUUcAWa9Sx5Hfb8wAGte+/WS/VfEb5XSuoLYanenSeZSSa7AeDArv0+hH2lY4nKiZZKOhfGpzFfNfMKlgu+5UHRIH03PteWjO1YZTYgBZQe6ht8SR7b0f2kP1GrMPVa/JehW+FbhzRm0nNOQbR7ty7gj2n7sTMbqmUMV6U/hY3mNajP7WcQigjf+Lez9JO0vPayNft3LuJzbO/FC7CtfFy6ktuQj56SVVlKgjs29N3O4ll02R8pEb0O7OkxETnNhPLR1Op3atbFZ1/MoPcT0kTR9M8J103terMSeWlOvl5Hbd/eWVU7Mpuaa0rjueXF8DVpeLubFQ3JU0Ox9Rtt9wP0m08RYPm41qe/Esv6r3H/L+82c/Ng2CJLnJtNv0KrBjjFxiuGcXE6D+H1Wsdm/msP9gonPiJ1PwrieXiVD3K8j/xHf8AyInb1LqB4n0yN5b8Iw+KunWWjG8teXDKpsfuBpVJ5Hv6zz+M/DTZNXmUnjl1q/lN/MGUh62+qsD/AEOjKWJxKbVV2PoHFOyIPSMukYGRVSLXx8c1W0+YEb5kr2VY9iQU9JkpwcvIyXyrcfyFGNZTWhsV3cuQdnj2Udtess4lt1+CuhGk8JdNerAoouXTrUFdSQfrsdvWT3h7wK4py6snvzU49B7HVKcvKPb07tv6/KJeRI3GrruToXHsQuB4SyX6VfRcQM3IJZyxB+YcQgJHtxRf3mHpvQVL112dEqTuA9gsqKr9WX3b09Ne86BEtvPkjbXBBeLvDVzZi5VFNrIa+N3w+R5Fjtv5Sf5gFH9/tMK4tV2BkYeHj215CWVNbVafnJNityZix5bVSd79pS9R8HVW2teLcmqxtcvJvdAdAAbUdvQT19E8PU4ofy+ZdyDY9jtY7kDQ5M3c6EturSvKK7fLJfrvQLPjrMl8Jc6plrFQNig1FQeQCP2IJ77ngu8NZVmPmkYwqa+3HaqkOh0tZUN+XQHpvU6VEqszRLxJmh8ZdOsuxvLqXk/m0NrYHZbkZj3+gBM2nUai1ViqNko4A+pKkCeqJnq4SNKInoXQMiu7p7PXpacR67TsfK54aHr39D6TZ5HTbf8AtNMkJupcV0LbA+c2bC/X095RxLPI27KqCRzbqvQLsogJ0tMXI5KTk+ag4aYEsvl6Ln9QJQ9XwMmvOTNoqFyGryLE5hGUeZyDrvs3r3H2lREl5W+xCxonendKtXPzbWXVVqUCttg74o4bt9tiazpXRMv4G7pltaqFpauq9X5LZy5AbX8ykeplrEjcf6+CdCILNTqN+GennCCMyLU1xvQ1gAAFgB8xOhvWpsuudLya8nHzMetbvKqep6+YrYhuJ5IT2329DKuJO54Q0e5A9Y8OOMy7IfATNquFZX50D1FV4kafsQfXYMo/C3T1rqJGIuIzklq1Kt6dlJK9t6m7iRLI5Kv7/gUEnZL9ew8mvMqzaKReq1PU9fMI2mdWDKW7H09J+ekYmVbl2Zl9IoXyBTXWbA7n5+ZZivZfpqVURr4qho5s0Xgfp1lGBRTavGxFIZdg6+dj7fYz8dY6ba+fhXKu66viPMbY+XkiBf12QZQRI1vU5fn5J0qqPmpFdOXOwfNpTD+IR7rba7EuRB/Ectpw3ddb1sbltERlXFBxvkgq/CmVViYpVUfJx8h8hq+fENz8zkiuR6jn6kd9T2LRmZeXjXW43w1OOXY87VdnLIV0oT0A9dkyxiWeVv19/krtog8nw5knEtrFZ5t1DzgOS96/iVbl6/y99es9b0ZeJmZN1WN8RTkGtvktVGQqnEgh+xHvsGWMRut+q/v5DbR4+l32vUr3VeVYd7TmH49+22HYnU13hTp9lS5AsXjzyrrF7g7VmHE9vTc3sSmr1ReiQ6r4cuuvztDil+LXVW5I1yBs329RrY/eajpvh4Dy6rei1cvlWy0WVFddgzj/ABHt31rc6NE0WVpUUeNN2QnW/DzjNfIbBXNpZKxUPMUGnipDAI/ykHsd/aeazw7lWYfUQMYUvkGvyaQ6HQVUH+HSj0JnRIhZmqIeNEr1rAyq8mnNx6lu4VNVZUXCNpmVuSE9iQR6Gezp3TrF6hlXsuqrK8cI2x3KC3kP6bH7zfRKa3VF9PNnHvxB8D52Rn2XU0F62Cabmg3pAD2J+sTsMToj1c4pJIxfTxbsRETkOgREQBMObdwrd/5VY/sCZmmk8ZZnl4j/AFfSD+vr/bctFW0jPLPRBy8I5x03DNttdQ9XYA/p/iP7bnYEUAAD0HYSD/D/AKdyse8jsg4r/mPr+w/1S+E36mVyrwef9Mxacbm+/wChEROY9QREQBERAEREAREQBERAEREAREQBERAEREAREQBERAEREAREQBERAEREAREQBERAEREAREQBERAEREAREQBERAEm/HWMGxuR3tGBGvv27/vPkTTF96OfqVeKV+DY+GcRa8ZFX3HIk+pJ7kmbSIkT+5mmJJY4peEIiJQ0EREAREQBERAEREAREQBERAEREAREQBERAEREAREQBERAEREAREQBERAEREAREQBERAEREAREQBERA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152400" y="-236538"/>
            <a:ext cx="4810125" cy="80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14342" name="AutoShape 9" descr="data:image/jpeg;base64,/9j/4AAQSkZJRgABAQAAAQABAAD/2wCEAAkGBhISERUQEhMUFRAWGBcYFBcWFBgWHBgcGxUVHBYaFhwaHSkkGBklGxkXHy8gJScqLCwsFR8yNTAqNSYsLCkBCQoKDgwOGg8PGjMlHyUsLzIvLy8qLyksLyo1MjU1LCosLCwsLCw0LCwsLzUsLCksLCksLCwsLiwsLCwsLCwsKf/AABEIAEQBlAMBIgACEQEDEQH/xAAbAAEBAAMBAQEAAAAAAAAAAAAABgMFBwQBAv/EAD0QAAICAgECBAQEBAMFCQAAAAECAAMEERIFIQYTMUEUIlFhBzJxkSNSgaFCcrIzc4Kx0RUkJVNiksHi8P/EABoBAQADAQEBAAAAAAAAAAAAAAABAgMEBQb/xAAqEQACAgEDAwMFAAMBAAAAAAAAAQIRAxITIQRBUTFhoQUycbHwgZHRFP/aAAwDAQACEQMRAD8A7jE/LWADZ7AepM0XUPGmNX2DGxvog2P39JZRcvQznlhjVydG+3Pu5z7M/EG5u1aIg+p+c/8AwP7TUX+JMp/W9/8AhPH/AEzddNN+pwT+p4o/bbOsT5ucePUbfXzbN/7xv+s9mH4jykI4Wu3/AKW+ff8AQ7Ms+lfkzj9Ug3zFnTs7I8ut7Nb4qza/QEzkeXmva5ssYsx99+n2H0H6S+6B4sTI/g2qFtOxr/C/buBv0P2M1uZ+HjcyarFFZ9AwOx9u3rGFrG2p8Mjq1LqYxlh5Xj3Pf4E6o9tbo5LGsjRPc6IPYn30Qf3lTNZ0Hoa4tfBTyYnbtrWz+nsB9Js5z5GnJteh6PTxlDFGM/UREShuIiIAiIgCIiAIiIAiIgCIiAIiIAiIgCIiAIiIAiIgCIiAIiIAiIgCIiAIiIAiIgCIiAIiIAiIgHM8zFz8lyrpYdE/KflQd/bfY/r3npx/w+vP53rT7d2P9u3950LUanR/6Jei4POX07G3c22/yRSfhz9bz/Sv/wC0xX/h04/Jcp/zIV/uCZd6jUrv5PJd9Bgr7flnJep9Bvx/9oh4/wAy91/cen9dSu/D+ivyGca8wsQx9wO3EfprvPfX4pxrLTj7JJJXuvysfcb95NeIem2YNnm47slT9ux/Kf5Tv1H039DN3KWRaJcM4Vih08t7G9UVw/KPV+INSK1Vi9rtnZHroa0T+h95TdA6l5+Olp/MRpv8w7H/AK/1nLMrKexudjMzH3J//al1+Htm8dx9LD/dVMZcenGr7Fuk6jc6mTSpMpMjMSvXNlXkwVeRA2x9AN+pMyW3BVLMQFAJJPYAAbJP2kp+I+Et1OPSxIWzKpUkHRG+XcfcesxY3V7DjZWDkn/vdFNm2/8AOr8tuFq/r6MPY/rOdY7imes506K+i9XUOpDIwBUg7BBGwQfcTJIfE6vkLj9PxMUVi23GDmy3ZVFrrr3pV/MxLCe3C65l05DY2X5Vn8B70sqBTYRgGVlYnR7jRBh42FNFXEicPrvUHwbOofwNGrzaKlRiQAdsHYn5iUBHb3mXrvjnyrMTywGptC23trfClyqI32+dx/7TG1K6Q3FVljEkus+LrKbMxlVWpxaayR6FrbG+Ub9lC63295rsrxNm49YybL8G5Nr5lNew4DED5G5HkRv3ELFJh5Ei+nnzs+ulDZa6og0CzEAdzodz95N5HVM7Iyr6MVqKq8corNYrWM7MgbsAQAuv6zX9Q8Q2tg5IyKqHux766nHEvW+2qIYK3cdn9PYiFibr/HyHNF2DPs0HiGzLVgab8WigL8zXKWJbZ9PmAC61779ZosX8QLBiZVjCm27HdEVqmPlWGzQQjfcaJ7/pIjjclaJc0nyXk/NlgUFiQABsk+wHqTI7M6n1LECXZDY1tLWVpYlaOjJ5jqoKMSeWifcSn6t/sLf92/8AoaQ4VRKlZnxshbFDowZGG1YHYIPoQZlkB0rrOQuN07DxfLFtuNzNloJVVRV3pV/Mx3Nlh9fyqch8XL8q0ih70elWQkIdFWVidH6EGWeJoqporZg+NTzPJ5r5vHnw383HeuWvpvtuR3QutdQzEXIrvwQraPkaZ2Vd9w7BthtfaY8urLPWm8qygH4ZSOaMf4Xnd1Oj+fls79NESdrlpsbnFpFnV1GpnetXQ2V68xQw2uxsch7bEyYuUliCytg6MNqynYI+xHrJhcmxsrqFVS0pYldBWw1nbFkcnzSDtwNdpqvC+ZlUdIOQWpNSYzPQoRuQK8j/ABCTph+mo2+L/HyNfP8As6DMDZqCwVF181gWVN9yAdEgfQTT9Z61ZV058tePmrSLBsbXZVT6fTvJ7qy5bdVoNT0q5xnNfNGIC7TmG0e5LemvQSscd+vuTKdF+J9kb1DxBkvlXY1NuLjpQEDPfti7OvL5F5ABQPebDwl1+zI86u7yzbRYEZ6jtHBUMrLv07HuIeNpWFNN0UU+GTfXer5PxNeFi+UrvW1r2WgsFVWC6VV9WJPuZ58XqucLbsK047XinzqbVDqpHPjqxN7B39DCxurGtWUVPVaXsalbEa1RtkDAso3ruB6d5+eodZoo151tdXLfHmwXetb1v9R+8kvwswbVxktZcfy7FJDKrC5m5nZtY9m9Pb7TJ43yKK83AfJ4+QPieXNeQ7pXrY0feW21r0ldb06ilwfEWLc3CnIpsfW+KWKx1+gM2M55lZ2DflYQwFQ3reHdqquHGsI3mczxHY7A19ZT+FesWZNVj2cdrfdWOI18qWFV339dCRPHStfJMZ3wbXIzEQoruqs54oCdFjonS/U6Bmecz6h1jIyqsC5fL+J+NtVNghPlFygto7/KJv6Oq52PlY9GU1FteQXVWqRq2RlTl3BJBUj+sl4mu/PPwFks379aoVeZurCB/LLFhrnvXDf82+2p7QZzlcvy8O5uFb/+JsurF5AcsoDYHsw3sH6zdXdVzcjKvx8VqKq8corvYjWMzMvL5VBACgQ8QUysMxY+YlnLgytxYq2jvTD1B+hH0mHpa3CpRkGs3d+RrBCnv20G7jtIvoHiynGbKqsS8t8XkN/DossGiw91XW/tKxg5XXYlyqrLlMxC5qDKbFALLvuAd6JHsDozPOfYniiv4rPzUSwrXi1Hi6NUxKm3tphsD7z5f4pzqqPjGvwHUKHbHUkNxOjpX5HbgH6S+y/0V3EdCmHLy0qQ2WMqIvdmY6A/Un0mk65kZfyPTfjUUcAWa9Sx5Hfb8wAGte+/WS/VfEb5XSuoLYanenSeZSSa7AeDArv0+hH2lY4nKiZZKOhfGpzFfNfMKlgu+5UHRIH03PteWjO1YZTYgBZQe6ht8SR7b0f2kP1GrMPVa/JehW+FbhzRm0nNOQbR7ty7gj2n7sTMbqmUMV6U/hY3mNajP7WcQigjf+Lez9JO0vPayNft3LuJzbO/FC7CtfFy6ktuQj56SVVlKgjs29N3O4ll02R8pEb0O7OkxETnNhPLR1Op3atbFZ1/MoPcT0kTR9M8J103terMSeWlOvl5Hbd/eWVU7Mpuaa0rjueXF8DVpeLubFQ3JU0Ox9Rtt9wP0m08RYPm41qe/Esv6r3H/L+82c/Ng2CJLnJtNv0KrBjjFxiuGcXE6D+H1Wsdm/msP9gonPiJ1PwrieXiVD3K8j/xHf8AyInb1LqB4n0yN5b8Iw+KunWWjG8teXDKpsfuBpVJ5Hv6zz+M/DTZNXmUnjl1q/lN/MGUh62+qsD/AEOjKWJxKbVV2PoHFOyIPSMukYGRVSLXx8c1W0+YEb5kr2VY9iQU9JkpwcvIyXyrcfyFGNZTWhsV3cuQdnj2Udtess4lt1+CuhGk8JdNerAoouXTrUFdSQfrsdvWT3h7wK4py6snvzU49B7HVKcvKPb07tv6/KJeRI3GrruToXHsQuB4SyX6VfRcQM3IJZyxB+YcQgJHtxRf3mHpvQVL112dEqTuA9gsqKr9WX3b09Ne86BEtvPkjbXBBeLvDVzZi5VFNrIa+N3w+R5Fjtv5Sf5gFH9/tMK4tV2BkYeHj215CWVNbVafnJNityZix5bVSd79pS9R8HVW2teLcmqxtcvJvdAdAAbUdvQT19E8PU4ofy+ZdyDY9jtY7kDQ5M3c6EturSvKK7fLJfrvQLPjrMl8Jc6plrFQNig1FQeQCP2IJ77ngu8NZVmPmkYwqa+3HaqkOh0tZUN+XQHpvU6VEqszRLxJmh8ZdOsuxvLqXk/m0NrYHZbkZj3+gBM2nUai1ViqNko4A+pKkCeqJnq4SNKInoXQMiu7p7PXpacR67TsfK54aHr39D6TZ5HTbf8AtNMkJupcV0LbA+c2bC/X095RxLPI27KqCRzbqvQLsogJ0tMXI5KTk+ag4aYEsvl6Ln9QJQ9XwMmvOTNoqFyGryLE5hGUeZyDrvs3r3H2lREl5W+xCxonendKtXPzbWXVVqUCttg74o4bt9tiazpXRMv4G7pltaqFpauq9X5LZy5AbX8ykeplrEjcf6+CdCILNTqN+GennCCMyLU1xvQ1gAAFgB8xOhvWpsuudLya8nHzMetbvKqep6+YrYhuJ5IT2329DKuJO54Q0e5A9Y8OOMy7IfATNquFZX50D1FV4kafsQfXYMo/C3T1rqJGIuIzklq1Kt6dlJK9t6m7iRLI5Kv7/gUEnZL9ew8mvMqzaKReq1PU9fMI2mdWDKW7H09J+ekYmVbl2Zl9IoXyBTXWbA7n5+ZZivZfpqVURr4qho5s0Xgfp1lGBRTavGxFIZdg6+dj7fYz8dY6ba+fhXKu66viPMbY+XkiBf12QZQRI1vU5fn5J0qqPmpFdOXOwfNpTD+IR7rba7EuRB/Ectpw3ddb1sbltERlXFBxvkgq/CmVViYpVUfJx8h8hq+fENz8zkiuR6jn6kd9T2LRmZeXjXW43w1OOXY87VdnLIV0oT0A9dkyxiWeVv19/krtog8nw5knEtrFZ5t1DzgOS96/iVbl6/y99es9b0ZeJmZN1WN8RTkGtvktVGQqnEgh+xHvsGWMRut+q/v5DbR4+l32vUr3VeVYd7TmH49+22HYnU13hTp9lS5AsXjzyrrF7g7VmHE9vTc3sSmr1ReiQ6r4cuuvztDil+LXVW5I1yBs329RrY/eajpvh4Dy6rei1cvlWy0WVFddgzj/ABHt31rc6NE0WVpUUeNN2QnW/DzjNfIbBXNpZKxUPMUGnipDAI/ykHsd/aeazw7lWYfUQMYUvkGvyaQ6HQVUH+HSj0JnRIhZmqIeNEr1rAyq8mnNx6lu4VNVZUXCNpmVuSE9iQR6Gezp3TrF6hlXsuqrK8cI2x3KC3kP6bH7zfRKa3VF9PNnHvxB8D52Rn2XU0F62Cabmg3pAD2J+sTsMToj1c4pJIxfTxbsRETkOgREQBMObdwrd/5VY/sCZmmk8ZZnl4j/AFfSD+vr/bctFW0jPLPRBy8I5x03DNttdQ9XYA/p/iP7bnYEUAAD0HYSD/D/AKdyse8jsg4r/mPr+w/1S+E36mVyrwef9Mxacbm+/wChEROY9QREQBERAEREAREQBERAEREAREQBERAEREAREQBERAEREAREQBERAEREAREQBERAEREAREQBERAEREAREQBERAEm/HWMGxuR3tGBGvv27/vPkTTF96OfqVeKV+DY+GcRa8ZFX3HIk+pJ7kmbSIkT+5mmJJY4peEIiJQ0EREAREQBERAEREAREQBERAEREAREQBERAEREAREQBERAEREAREQBERAEREAREQBERAEREAREQBERA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304800" y="-84138"/>
            <a:ext cx="4810125" cy="80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nb-NO" altLang="nb-NO"/>
          </a:p>
        </p:txBody>
      </p:sp>
      <p:pic>
        <p:nvPicPr>
          <p:cNvPr id="14343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8" y="344488"/>
            <a:ext cx="384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ktangel 1"/>
          <p:cNvSpPr/>
          <p:nvPr/>
        </p:nvSpPr>
        <p:spPr>
          <a:xfrm>
            <a:off x="431800" y="1093788"/>
            <a:ext cx="8275638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The best partnerships are formed by </a:t>
            </a:r>
            <a:r>
              <a:rPr lang="en-US" sz="2000" dirty="0" err="1">
                <a:latin typeface="+mj-lt"/>
              </a:rPr>
              <a:t>organisations</a:t>
            </a:r>
            <a:r>
              <a:rPr lang="en-US" sz="2000" dirty="0">
                <a:latin typeface="+mj-lt"/>
              </a:rPr>
              <a:t> that know what they want.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665663" y="1570038"/>
            <a:ext cx="4275137" cy="4868862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nb-NO" sz="1200" b="1" dirty="0" smtClean="0">
                <a:latin typeface="+mj-lt"/>
              </a:rPr>
              <a:t>Information potential partners need</a:t>
            </a:r>
            <a:endParaRPr lang="en-US" altLang="nb-NO" sz="1200" b="1" dirty="0">
              <a:latin typeface="+mj-lt"/>
            </a:endParaRPr>
          </a:p>
          <a:p>
            <a:pPr eaLnBrk="1" hangingPunct="1">
              <a:defRPr/>
            </a:pPr>
            <a:endParaRPr lang="en-US" altLang="nb-NO" sz="1200" dirty="0" smtClean="0">
              <a:latin typeface="+mj-lt"/>
            </a:endParaRPr>
          </a:p>
          <a:p>
            <a:pPr marL="228600" indent="-228600" eaLnBrk="1" hangingPunct="1">
              <a:buFont typeface="+mj-lt"/>
              <a:buAutoNum type="arabicPeriod"/>
              <a:defRPr/>
            </a:pPr>
            <a:r>
              <a:rPr lang="en-US" altLang="nb-NO" sz="1200" dirty="0" smtClean="0">
                <a:latin typeface="+mj-lt"/>
              </a:rPr>
              <a:t>Information </a:t>
            </a:r>
            <a:r>
              <a:rPr lang="en-US" altLang="nb-NO" sz="1200" dirty="0">
                <a:latin typeface="+mj-lt"/>
              </a:rPr>
              <a:t>about the </a:t>
            </a:r>
            <a:r>
              <a:rPr lang="en-US" altLang="nb-NO" sz="1200" dirty="0" smtClean="0">
                <a:latin typeface="+mj-lt"/>
              </a:rPr>
              <a:t>your </a:t>
            </a:r>
            <a:r>
              <a:rPr lang="en-US" altLang="nb-NO" sz="1200" dirty="0" err="1" smtClean="0">
                <a:latin typeface="+mj-lt"/>
              </a:rPr>
              <a:t>organisation</a:t>
            </a:r>
            <a:r>
              <a:rPr lang="en-US" altLang="nb-NO" sz="1200" dirty="0" smtClean="0">
                <a:latin typeface="+mj-lt"/>
              </a:rPr>
              <a:t>.</a:t>
            </a:r>
          </a:p>
          <a:p>
            <a:pPr marL="358775" lvl="1" indent="182563" eaLnBrk="1" hangingPunct="1">
              <a:buFont typeface="Arial" panose="020B0604020202020204" pitchFamily="34" charset="0"/>
              <a:buChar char="•"/>
              <a:defRPr/>
            </a:pPr>
            <a:r>
              <a:rPr lang="en-US" altLang="nb-NO" sz="1200" dirty="0" smtClean="0">
                <a:latin typeface="+mj-lt"/>
              </a:rPr>
              <a:t>The </a:t>
            </a:r>
            <a:r>
              <a:rPr lang="en-US" altLang="nb-NO" sz="1200" dirty="0">
                <a:latin typeface="+mj-lt"/>
              </a:rPr>
              <a:t>field of interest and core activities.</a:t>
            </a:r>
          </a:p>
          <a:p>
            <a:pPr lvl="1" eaLnBrk="1" hangingPunct="1">
              <a:defRPr/>
            </a:pPr>
            <a:endParaRPr lang="en-GB" altLang="nb-NO" sz="1200" dirty="0">
              <a:latin typeface="+mj-lt"/>
            </a:endParaRPr>
          </a:p>
          <a:p>
            <a:pPr marL="228600" indent="-228600" eaLnBrk="1" hangingPunct="1">
              <a:buFont typeface="+mj-lt"/>
              <a:buAutoNum type="arabicPeriod"/>
              <a:defRPr/>
            </a:pPr>
            <a:r>
              <a:rPr lang="en-US" altLang="nb-NO" sz="1200" dirty="0">
                <a:latin typeface="+mj-lt"/>
              </a:rPr>
              <a:t>Information about the </a:t>
            </a:r>
            <a:r>
              <a:rPr lang="en-US" altLang="nb-NO" sz="1200" dirty="0" smtClean="0">
                <a:latin typeface="+mj-lt"/>
              </a:rPr>
              <a:t>application</a:t>
            </a:r>
          </a:p>
          <a:p>
            <a:pPr marL="541338" indent="-182563" eaLnBrk="1" hangingPunct="1">
              <a:buFont typeface="Arial" panose="020B0604020202020204" pitchFamily="34" charset="0"/>
              <a:buChar char="•"/>
              <a:defRPr/>
            </a:pPr>
            <a:r>
              <a:rPr lang="en-US" altLang="nb-NO" sz="1200" dirty="0" smtClean="0">
                <a:latin typeface="+mj-lt"/>
              </a:rPr>
              <a:t>How </a:t>
            </a:r>
            <a:r>
              <a:rPr lang="en-US" altLang="nb-NO" sz="1200" dirty="0">
                <a:latin typeface="+mj-lt"/>
              </a:rPr>
              <a:t>their project will contribute to the </a:t>
            </a:r>
            <a:r>
              <a:rPr lang="en-US" altLang="nb-NO" sz="1200" dirty="0" err="1">
                <a:latin typeface="+mj-lt"/>
              </a:rPr>
              <a:t>programme</a:t>
            </a:r>
            <a:r>
              <a:rPr lang="en-US" altLang="nb-NO" sz="1200" dirty="0">
                <a:latin typeface="+mj-lt"/>
              </a:rPr>
              <a:t> outcomes? </a:t>
            </a:r>
            <a:endParaRPr lang="en-US" altLang="nb-NO" sz="1200" dirty="0" smtClean="0">
              <a:latin typeface="+mj-lt"/>
            </a:endParaRPr>
          </a:p>
          <a:p>
            <a:pPr marL="541338" indent="-182563" eaLnBrk="1" hangingPunct="1">
              <a:buFont typeface="Arial" panose="020B0604020202020204" pitchFamily="34" charset="0"/>
              <a:buChar char="•"/>
              <a:defRPr/>
            </a:pPr>
            <a:r>
              <a:rPr lang="en-US" altLang="nb-NO" sz="1200" dirty="0" smtClean="0">
                <a:latin typeface="+mj-lt"/>
              </a:rPr>
              <a:t>Read </a:t>
            </a:r>
            <a:r>
              <a:rPr lang="en-US" altLang="nb-NO" sz="1200" dirty="0">
                <a:latin typeface="+mj-lt"/>
              </a:rPr>
              <a:t>all available documentation about the </a:t>
            </a:r>
            <a:r>
              <a:rPr lang="en-US" altLang="nb-NO" sz="1200" dirty="0" err="1" smtClean="0">
                <a:latin typeface="+mj-lt"/>
              </a:rPr>
              <a:t>programme</a:t>
            </a:r>
            <a:r>
              <a:rPr lang="en-US" altLang="nb-NO" sz="1200" dirty="0" smtClean="0">
                <a:latin typeface="+mj-lt"/>
              </a:rPr>
              <a:t>, the call and the </a:t>
            </a:r>
            <a:r>
              <a:rPr lang="en-US" altLang="nb-NO" sz="1200" dirty="0">
                <a:latin typeface="+mj-lt"/>
              </a:rPr>
              <a:t>related application</a:t>
            </a:r>
            <a:r>
              <a:rPr lang="en-US" altLang="nb-NO" sz="1200" dirty="0" smtClean="0">
                <a:latin typeface="+mj-lt"/>
              </a:rPr>
              <a:t>.</a:t>
            </a:r>
          </a:p>
          <a:p>
            <a:pPr lvl="1" eaLnBrk="1" hangingPunct="1">
              <a:defRPr/>
            </a:pPr>
            <a:endParaRPr lang="en-US" altLang="nb-NO" sz="1200" dirty="0">
              <a:latin typeface="+mj-lt"/>
            </a:endParaRPr>
          </a:p>
          <a:p>
            <a:pPr marL="228600" indent="-228600" eaLnBrk="1" hangingPunct="1">
              <a:buFontTx/>
              <a:buAutoNum type="arabicPeriod" startAt="3"/>
              <a:tabLst>
                <a:tab pos="266700" algn="l"/>
              </a:tabLst>
              <a:defRPr/>
            </a:pPr>
            <a:r>
              <a:rPr lang="en-US" altLang="nb-NO" sz="1200" dirty="0" smtClean="0">
                <a:latin typeface="+mj-lt"/>
              </a:rPr>
              <a:t>Do </a:t>
            </a:r>
            <a:r>
              <a:rPr lang="en-US" altLang="nb-NO" sz="1200" dirty="0">
                <a:latin typeface="+mj-lt"/>
              </a:rPr>
              <a:t>you/they have any partners in mind? </a:t>
            </a:r>
            <a:endParaRPr lang="en-US" altLang="nb-NO" sz="1200" dirty="0" smtClean="0">
              <a:latin typeface="+mj-lt"/>
            </a:endParaRPr>
          </a:p>
          <a:p>
            <a:pPr marL="571500" lvl="2" indent="-171450" eaLnBrk="1" hangingPunct="1">
              <a:buFont typeface="Arial" panose="020B0604020202020204" pitchFamily="34" charset="0"/>
              <a:buChar char="•"/>
              <a:tabLst>
                <a:tab pos="266700" algn="l"/>
              </a:tabLst>
              <a:defRPr/>
            </a:pPr>
            <a:r>
              <a:rPr lang="en-US" altLang="nb-NO" sz="1200" dirty="0" smtClean="0">
                <a:latin typeface="+mj-lt"/>
              </a:rPr>
              <a:t>Try </a:t>
            </a:r>
            <a:r>
              <a:rPr lang="en-US" altLang="nb-NO" sz="1200" dirty="0">
                <a:latin typeface="+mj-lt"/>
              </a:rPr>
              <a:t>to find relevant partners through the existing network, </a:t>
            </a:r>
            <a:endParaRPr lang="en-US" altLang="nb-NO" sz="1200" dirty="0" smtClean="0">
              <a:latin typeface="+mj-lt"/>
            </a:endParaRPr>
          </a:p>
          <a:p>
            <a:pPr marL="571500" lvl="2" indent="-171450" eaLnBrk="1" hangingPunct="1">
              <a:buFont typeface="Arial" panose="020B0604020202020204" pitchFamily="34" charset="0"/>
              <a:buChar char="•"/>
              <a:tabLst>
                <a:tab pos="266700" algn="l"/>
              </a:tabLst>
              <a:defRPr/>
            </a:pPr>
            <a:r>
              <a:rPr lang="en-US" altLang="nb-NO" sz="1200" dirty="0">
                <a:latin typeface="+mj-lt"/>
              </a:rPr>
              <a:t>Use a simple Google </a:t>
            </a:r>
            <a:r>
              <a:rPr lang="en-US" altLang="nb-NO" sz="1200" dirty="0" smtClean="0">
                <a:latin typeface="+mj-lt"/>
              </a:rPr>
              <a:t>search</a:t>
            </a:r>
          </a:p>
          <a:p>
            <a:pPr marL="571500" lvl="2" indent="-171450" eaLnBrk="1" hangingPunct="1">
              <a:buFont typeface="Arial" panose="020B0604020202020204" pitchFamily="34" charset="0"/>
              <a:buChar char="•"/>
              <a:tabLst>
                <a:tab pos="266700" algn="l"/>
              </a:tabLst>
              <a:defRPr/>
            </a:pPr>
            <a:r>
              <a:rPr lang="nb-NO" altLang="nb-NO" sz="1200" dirty="0" err="1" smtClean="0">
                <a:latin typeface="+mj-lt"/>
              </a:rPr>
              <a:t>Contact</a:t>
            </a:r>
            <a:r>
              <a:rPr lang="nb-NO" altLang="nb-NO" sz="1200" dirty="0" smtClean="0">
                <a:latin typeface="+mj-lt"/>
              </a:rPr>
              <a:t> </a:t>
            </a:r>
            <a:r>
              <a:rPr lang="nb-NO" altLang="nb-NO" sz="1200" dirty="0" err="1" smtClean="0">
                <a:latin typeface="+mj-lt"/>
              </a:rPr>
              <a:t>me</a:t>
            </a:r>
            <a:r>
              <a:rPr lang="nb-NO" altLang="nb-NO" sz="1200" dirty="0" smtClean="0">
                <a:latin typeface="+mj-lt"/>
              </a:rPr>
              <a:t> </a:t>
            </a:r>
            <a:r>
              <a:rPr lang="nb-NO" altLang="nb-NO" sz="1200" dirty="0" err="1" smtClean="0">
                <a:latin typeface="+mj-lt"/>
              </a:rPr>
              <a:t>if</a:t>
            </a:r>
            <a:r>
              <a:rPr lang="nb-NO" altLang="nb-NO" sz="1200" dirty="0" smtClean="0">
                <a:latin typeface="+mj-lt"/>
              </a:rPr>
              <a:t> </a:t>
            </a:r>
            <a:r>
              <a:rPr lang="nb-NO" altLang="nb-NO" sz="1200" dirty="0" err="1" smtClean="0">
                <a:latin typeface="+mj-lt"/>
              </a:rPr>
              <a:t>you</a:t>
            </a:r>
            <a:r>
              <a:rPr lang="nb-NO" altLang="nb-NO" sz="1200" dirty="0" smtClean="0">
                <a:latin typeface="+mj-lt"/>
              </a:rPr>
              <a:t> </a:t>
            </a:r>
            <a:r>
              <a:rPr lang="nb-NO" altLang="nb-NO" sz="1200" dirty="0" err="1" smtClean="0">
                <a:latin typeface="+mj-lt"/>
              </a:rPr>
              <a:t>need</a:t>
            </a:r>
            <a:r>
              <a:rPr lang="nb-NO" altLang="nb-NO" sz="1200" dirty="0" smtClean="0">
                <a:latin typeface="+mj-lt"/>
              </a:rPr>
              <a:t> to make an </a:t>
            </a:r>
            <a:r>
              <a:rPr lang="nb-NO" altLang="nb-NO" sz="1200" smtClean="0">
                <a:latin typeface="+mj-lt"/>
              </a:rPr>
              <a:t>introduction:</a:t>
            </a:r>
            <a:endParaRPr lang="nb-NO" altLang="nb-NO" sz="1200" dirty="0" smtClean="0">
              <a:latin typeface="+mj-lt"/>
            </a:endParaRPr>
          </a:p>
          <a:p>
            <a:pPr marL="400050" lvl="2" indent="0" eaLnBrk="1" hangingPunct="1">
              <a:tabLst>
                <a:tab pos="266700" algn="l"/>
              </a:tabLst>
              <a:defRPr/>
            </a:pPr>
            <a:r>
              <a:rPr lang="nb-NO" altLang="nb-NO" sz="1200" dirty="0" smtClean="0">
                <a:latin typeface="+mj-lt"/>
              </a:rPr>
              <a:t>	Elizabeth Peacocke,  </a:t>
            </a:r>
            <a:r>
              <a:rPr lang="nb-NO" altLang="nb-NO" sz="1200" dirty="0" smtClean="0">
                <a:latin typeface="+mj-lt"/>
                <a:hlinkClick r:id="rId6"/>
              </a:rPr>
              <a:t>efpe@fhi.no</a:t>
            </a:r>
            <a:endParaRPr lang="nb-NO" altLang="nb-NO" sz="1200" dirty="0" smtClean="0">
              <a:latin typeface="+mj-lt"/>
            </a:endParaRPr>
          </a:p>
          <a:p>
            <a:pPr marL="571500" lvl="2" indent="-171450" eaLnBrk="1" hangingPunct="1">
              <a:buFont typeface="Arial" panose="020B0604020202020204" pitchFamily="34" charset="0"/>
              <a:buChar char="•"/>
              <a:tabLst>
                <a:tab pos="266700" algn="l"/>
              </a:tabLst>
              <a:defRPr/>
            </a:pPr>
            <a:endParaRPr lang="en-US" altLang="nb-NO" sz="1200" dirty="0">
              <a:latin typeface="+mj-lt"/>
            </a:endParaRPr>
          </a:p>
          <a:p>
            <a:pPr marL="228600" indent="-228600" eaLnBrk="1" hangingPunct="1">
              <a:buFontTx/>
              <a:buAutoNum type="arabicPeriod" startAt="3"/>
              <a:tabLst>
                <a:tab pos="266700" algn="l"/>
              </a:tabLst>
              <a:defRPr/>
            </a:pPr>
            <a:r>
              <a:rPr lang="en-US" altLang="nb-NO" sz="1200" dirty="0" smtClean="0">
                <a:latin typeface="+mj-lt"/>
              </a:rPr>
              <a:t>Clearly </a:t>
            </a:r>
            <a:r>
              <a:rPr lang="en-US" altLang="nb-NO" sz="1200" dirty="0">
                <a:latin typeface="+mj-lt"/>
              </a:rPr>
              <a:t>state your </a:t>
            </a:r>
            <a:r>
              <a:rPr lang="en-US" altLang="nb-NO" sz="1200" dirty="0" smtClean="0">
                <a:latin typeface="+mj-lt"/>
              </a:rPr>
              <a:t>expectations: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altLang="nb-NO" sz="1200" dirty="0" smtClean="0">
                <a:latin typeface="+mj-lt"/>
              </a:rPr>
              <a:t>The </a:t>
            </a:r>
            <a:r>
              <a:rPr lang="en-US" altLang="nb-NO" sz="1200" dirty="0">
                <a:latin typeface="+mj-lt"/>
              </a:rPr>
              <a:t>degree of involvement, </a:t>
            </a:r>
            <a:endParaRPr lang="en-US" altLang="nb-NO" sz="1200" dirty="0" smtClean="0">
              <a:latin typeface="+mj-lt"/>
            </a:endParaRP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nb-NO" altLang="nb-NO" sz="1200" dirty="0" smtClean="0">
                <a:latin typeface="+mj-lt"/>
              </a:rPr>
              <a:t>E</a:t>
            </a:r>
            <a:r>
              <a:rPr lang="en-US" altLang="nb-NO" sz="1200" dirty="0" err="1" smtClean="0">
                <a:latin typeface="+mj-lt"/>
              </a:rPr>
              <a:t>xpected</a:t>
            </a:r>
            <a:r>
              <a:rPr lang="en-US" altLang="nb-NO" sz="1200" dirty="0" smtClean="0">
                <a:latin typeface="+mj-lt"/>
              </a:rPr>
              <a:t> </a:t>
            </a:r>
            <a:r>
              <a:rPr lang="en-US" altLang="nb-NO" sz="1200" dirty="0">
                <a:latin typeface="+mj-lt"/>
              </a:rPr>
              <a:t>contribution, </a:t>
            </a:r>
            <a:endParaRPr lang="en-US" altLang="nb-NO" sz="1200" dirty="0" smtClean="0">
              <a:latin typeface="+mj-lt"/>
            </a:endParaRP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nb-NO" altLang="nb-NO" sz="1200" dirty="0" smtClean="0">
                <a:latin typeface="+mj-lt"/>
              </a:rPr>
              <a:t>S</a:t>
            </a:r>
            <a:r>
              <a:rPr lang="en-US" altLang="nb-NO" sz="1200" dirty="0" err="1" smtClean="0">
                <a:latin typeface="+mj-lt"/>
              </a:rPr>
              <a:t>uggested</a:t>
            </a:r>
            <a:r>
              <a:rPr lang="en-US" altLang="nb-NO" sz="1200" dirty="0" smtClean="0">
                <a:latin typeface="+mj-lt"/>
              </a:rPr>
              <a:t> </a:t>
            </a:r>
            <a:r>
              <a:rPr lang="en-US" altLang="nb-NO" sz="1200" dirty="0">
                <a:latin typeface="+mj-lt"/>
              </a:rPr>
              <a:t>amount of people /working </a:t>
            </a:r>
            <a:r>
              <a:rPr lang="en-US" altLang="nb-NO" sz="1200" dirty="0" smtClean="0">
                <a:latin typeface="+mj-lt"/>
              </a:rPr>
              <a:t>months</a:t>
            </a:r>
            <a:endParaRPr lang="en-US" altLang="nb-NO" sz="1200" dirty="0">
              <a:latin typeface="+mj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3405</TotalTime>
  <Words>264</Words>
  <Application>Microsoft Office PowerPoint</Application>
  <PresentationFormat>Diaprojekcija na zaslonu (4:3)</PresentationFormat>
  <Paragraphs>44</Paragraphs>
  <Slides>2</Slides>
  <Notes>0</Notes>
  <HiddenSlides>2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Office-tema</vt:lpstr>
      <vt:lpstr>PowerPointova predstavitev</vt:lpstr>
      <vt:lpstr>PowerPointova predstavitev</vt:lpstr>
    </vt:vector>
  </TitlesOfParts>
  <Company>Nasjonalt folkehelseinstitutt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Nasjonalt folkehelseinstituttet</dc:title>
  <dc:creator>Sjef</dc:creator>
  <cp:lastModifiedBy>Nataša Kogej</cp:lastModifiedBy>
  <cp:revision>269</cp:revision>
  <cp:lastPrinted>2014-01-31T16:11:23Z</cp:lastPrinted>
  <dcterms:created xsi:type="dcterms:W3CDTF">2012-05-04T05:48:21Z</dcterms:created>
  <dcterms:modified xsi:type="dcterms:W3CDTF">2014-02-25T12:54:07Z</dcterms:modified>
</cp:coreProperties>
</file>